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918" r:id="rId1"/>
    <p:sldMasterId id="2147483930" r:id="rId2"/>
    <p:sldMasterId id="2147483942" r:id="rId3"/>
  </p:sldMasterIdLst>
  <p:notesMasterIdLst>
    <p:notesMasterId r:id="rId74"/>
  </p:notesMasterIdLst>
  <p:handoutMasterIdLst>
    <p:handoutMasterId r:id="rId75"/>
  </p:handoutMasterIdLst>
  <p:sldIdLst>
    <p:sldId id="351" r:id="rId4"/>
    <p:sldId id="273" r:id="rId5"/>
    <p:sldId id="324" r:id="rId6"/>
    <p:sldId id="278" r:id="rId7"/>
    <p:sldId id="279" r:id="rId8"/>
    <p:sldId id="275" r:id="rId9"/>
    <p:sldId id="284" r:id="rId10"/>
    <p:sldId id="300" r:id="rId11"/>
    <p:sldId id="310" r:id="rId12"/>
    <p:sldId id="312" r:id="rId13"/>
    <p:sldId id="313" r:id="rId14"/>
    <p:sldId id="288" r:id="rId15"/>
    <p:sldId id="282" r:id="rId16"/>
    <p:sldId id="283" r:id="rId17"/>
    <p:sldId id="291" r:id="rId18"/>
    <p:sldId id="290" r:id="rId19"/>
    <p:sldId id="285" r:id="rId20"/>
    <p:sldId id="286" r:id="rId21"/>
    <p:sldId id="287" r:id="rId22"/>
    <p:sldId id="316" r:id="rId23"/>
    <p:sldId id="289" r:id="rId24"/>
    <p:sldId id="292" r:id="rId25"/>
    <p:sldId id="314" r:id="rId26"/>
    <p:sldId id="299" r:id="rId27"/>
    <p:sldId id="293" r:id="rId28"/>
    <p:sldId id="294" r:id="rId29"/>
    <p:sldId id="295" r:id="rId30"/>
    <p:sldId id="296" r:id="rId31"/>
    <p:sldId id="297" r:id="rId32"/>
    <p:sldId id="298" r:id="rId33"/>
    <p:sldId id="301" r:id="rId34"/>
    <p:sldId id="302" r:id="rId35"/>
    <p:sldId id="303" r:id="rId36"/>
    <p:sldId id="325" r:id="rId37"/>
    <p:sldId id="306" r:id="rId38"/>
    <p:sldId id="304" r:id="rId39"/>
    <p:sldId id="308" r:id="rId40"/>
    <p:sldId id="309" r:id="rId41"/>
    <p:sldId id="307" r:id="rId42"/>
    <p:sldId id="326" r:id="rId43"/>
    <p:sldId id="336" r:id="rId44"/>
    <p:sldId id="330" r:id="rId45"/>
    <p:sldId id="339" r:id="rId46"/>
    <p:sldId id="338" r:id="rId47"/>
    <p:sldId id="342" r:id="rId48"/>
    <p:sldId id="343" r:id="rId49"/>
    <p:sldId id="340" r:id="rId50"/>
    <p:sldId id="344" r:id="rId51"/>
    <p:sldId id="346" r:id="rId52"/>
    <p:sldId id="331" r:id="rId53"/>
    <p:sldId id="323" r:id="rId54"/>
    <p:sldId id="345" r:id="rId55"/>
    <p:sldId id="348" r:id="rId56"/>
    <p:sldId id="329" r:id="rId57"/>
    <p:sldId id="347" r:id="rId58"/>
    <p:sldId id="322" r:id="rId59"/>
    <p:sldId id="333" r:id="rId60"/>
    <p:sldId id="319" r:id="rId61"/>
    <p:sldId id="349" r:id="rId62"/>
    <p:sldId id="350" r:id="rId63"/>
    <p:sldId id="328" r:id="rId64"/>
    <p:sldId id="320" r:id="rId65"/>
    <p:sldId id="353" r:id="rId66"/>
    <p:sldId id="354" r:id="rId67"/>
    <p:sldId id="356" r:id="rId68"/>
    <p:sldId id="357" r:id="rId69"/>
    <p:sldId id="355" r:id="rId70"/>
    <p:sldId id="327" r:id="rId71"/>
    <p:sldId id="359" r:id="rId72"/>
    <p:sldId id="352" r:id="rId73"/>
  </p:sldIdLst>
  <p:sldSz cx="12192000" cy="6858000"/>
  <p:notesSz cx="6858000" cy="9144000"/>
  <p:embeddedFontLst>
    <p:embeddedFont>
      <p:font typeface="Consolas" panose="020B0609020204030204" pitchFamily="49" charset="0"/>
      <p:regular r:id="rId76"/>
      <p:bold r:id="rId77"/>
      <p:italic r:id="rId78"/>
      <p:boldItalic r:id="rId79"/>
    </p:embeddedFont>
    <p:embeddedFont>
      <p:font typeface="Rubik" pitchFamily="2" charset="-79"/>
      <p:regular r:id="rId80"/>
      <p:bold r:id="rId81"/>
      <p:italic r:id="rId82"/>
      <p:boldItalic r:id="rId83"/>
    </p:embeddedFont>
    <p:embeddedFont>
      <p:font typeface="Rubik Light" pitchFamily="2" charset="-79"/>
      <p:regular r:id="rId84"/>
      <p:italic r:id="rId85"/>
    </p:embeddedFont>
    <p:embeddedFont>
      <p:font typeface="Rubik Medium" pitchFamily="2" charset="-79"/>
      <p:regular r:id="rId86"/>
      <p:italic r:id="rId87"/>
    </p:embeddedFont>
  </p:embeddedFontLst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63" userDrawn="1">
          <p15:clr>
            <a:srgbClr val="A4A3A4"/>
          </p15:clr>
        </p15:guide>
        <p15:guide id="3" orient="horz" pos="595" userDrawn="1">
          <p15:clr>
            <a:srgbClr val="A4A3A4"/>
          </p15:clr>
        </p15:guide>
        <p15:guide id="4" orient="horz" pos="3770" userDrawn="1">
          <p15:clr>
            <a:srgbClr val="A4A3A4"/>
          </p15:clr>
        </p15:guide>
        <p15:guide id="5" pos="7015" userDrawn="1">
          <p15:clr>
            <a:srgbClr val="A4A3A4"/>
          </p15:clr>
        </p15:guide>
        <p15:guide id="6" pos="665" userDrawn="1">
          <p15:clr>
            <a:srgbClr val="A4A3A4"/>
          </p15:clr>
        </p15:guide>
        <p15:guide id="7" orient="horz" userDrawn="1">
          <p15:clr>
            <a:srgbClr val="A4A3A4"/>
          </p15:clr>
        </p15:guide>
        <p15:guide id="8" orient="horz" pos="2614" userDrawn="1">
          <p15:clr>
            <a:srgbClr val="A4A3A4"/>
          </p15:clr>
        </p15:guide>
        <p15:guide id="9" orient="horz" pos="102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1FECB4D8-DB02-4DC6-A0A2-4F2EBAE1DC90}" styleName="Medium Style 1 –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9DCAF9ED-07DC-4A11-8D7F-57B35C25682E}" styleName="Medium Style 1 –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517"/>
    <p:restoredTop sz="96280" autoAdjust="0"/>
  </p:normalViewPr>
  <p:slideViewPr>
    <p:cSldViewPr snapToGrid="0" showGuides="1">
      <p:cViewPr varScale="1">
        <p:scale>
          <a:sx n="177" d="100"/>
          <a:sy n="177" d="100"/>
        </p:scale>
        <p:origin x="1080" y="176"/>
      </p:cViewPr>
      <p:guideLst>
        <p:guide orient="horz" pos="2160"/>
        <p:guide pos="3863"/>
        <p:guide orient="horz" pos="595"/>
        <p:guide orient="horz" pos="3770"/>
        <p:guide pos="7015"/>
        <p:guide pos="665"/>
        <p:guide orient="horz"/>
        <p:guide orient="horz" pos="2614"/>
        <p:guide orient="horz" pos="102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94" d="100"/>
          <a:sy n="94" d="100"/>
        </p:scale>
        <p:origin x="2832" y="1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84" Type="http://schemas.openxmlformats.org/officeDocument/2006/relationships/font" Target="fonts/font9.fntdata"/><Relationship Id="rId89" Type="http://schemas.openxmlformats.org/officeDocument/2006/relationships/viewProps" Target="viewProps.xml"/><Relationship Id="rId16" Type="http://schemas.openxmlformats.org/officeDocument/2006/relationships/slide" Target="slides/slide13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74" Type="http://schemas.openxmlformats.org/officeDocument/2006/relationships/notesMaster" Target="notesMasters/notesMaster1.xml"/><Relationship Id="rId79" Type="http://schemas.openxmlformats.org/officeDocument/2006/relationships/font" Target="fonts/font4.fntdata"/><Relationship Id="rId5" Type="http://schemas.openxmlformats.org/officeDocument/2006/relationships/slide" Target="slides/slide2.xml"/><Relationship Id="rId90" Type="http://schemas.openxmlformats.org/officeDocument/2006/relationships/theme" Target="theme/theme1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77" Type="http://schemas.openxmlformats.org/officeDocument/2006/relationships/font" Target="fonts/font2.fntdata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80" Type="http://schemas.openxmlformats.org/officeDocument/2006/relationships/font" Target="fonts/font5.fntdata"/><Relationship Id="rId85" Type="http://schemas.openxmlformats.org/officeDocument/2006/relationships/font" Target="fonts/font10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handoutMaster" Target="handoutMasters/handoutMaster1.xml"/><Relationship Id="rId83" Type="http://schemas.openxmlformats.org/officeDocument/2006/relationships/font" Target="fonts/font8.fntdata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font" Target="fonts/font3.fntdata"/><Relationship Id="rId81" Type="http://schemas.openxmlformats.org/officeDocument/2006/relationships/font" Target="fonts/font6.fntdata"/><Relationship Id="rId86" Type="http://schemas.openxmlformats.org/officeDocument/2006/relationships/font" Target="fonts/font11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font" Target="fonts/font1.fntdata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Relationship Id="rId87" Type="http://schemas.openxmlformats.org/officeDocument/2006/relationships/font" Target="fonts/font12.fntdata"/><Relationship Id="rId61" Type="http://schemas.openxmlformats.org/officeDocument/2006/relationships/slide" Target="slides/slide58.xml"/><Relationship Id="rId82" Type="http://schemas.openxmlformats.org/officeDocument/2006/relationships/font" Target="fonts/font7.fntdata"/><Relationship Id="rId19" Type="http://schemas.openxmlformats.org/officeDocument/2006/relationships/slide" Target="slides/slide1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2A9F8B5-0BBE-CBC4-115A-6A13DBCBF7A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lt-L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CB5E239-4FD1-7FEE-4C36-71CFEF82608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666080-DFAB-3B4E-B0B0-121F76CD2B41}" type="datetimeFigureOut">
              <a:rPr lang="lt-LT" smtClean="0"/>
              <a:t>2025-12-07</a:t>
            </a:fld>
            <a:endParaRPr lang="lt-L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E479D0-A0D7-578D-CD22-D7E21B7321C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lt-L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8083F6-10FA-1552-8EC3-DBD6D257610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27A2C9-DD7E-3344-ADF0-5B825509A40D}" type="slidenum">
              <a:rPr lang="lt-LT" smtClean="0"/>
              <a:t>‹#›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86140567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DFF980-A470-4F86-A894-E2D9394837AE}" type="datetimeFigureOut">
              <a:rPr lang="en-GB" smtClean="0"/>
              <a:t>07/12/2025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1A23CC-F555-4102-9D21-F6FCB8AEA8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1631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1A23CC-F555-4102-9D21-F6FCB8AEA83D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48075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 b="0" i="0">
                <a:latin typeface="Rubik" pitchFamily="2" charset="-79"/>
                <a:cs typeface="Rubik" pitchFamily="2" charset="-79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392CAF-FD3B-030F-42C6-0BA837A55A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B9467C-B605-214A-A21D-3E10760DC3A0}" type="datetimeFigureOut">
              <a:rPr lang="lt-LT" smtClean="0"/>
              <a:pPr>
                <a:defRPr/>
              </a:pPr>
              <a:t>2025-12-07</a:t>
            </a:fld>
            <a:endParaRPr lang="lt-L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9AF791-874F-6560-810A-A0F281B0DD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lt-L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81F434-834C-4C31-12A6-55B24E9FF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CD31561-D6F1-5C43-862B-B4C1D3049429}" type="slidenum">
              <a:rPr lang="lt-LT" smtClean="0"/>
              <a:pPr>
                <a:defRPr/>
              </a:pPr>
              <a:t>‹#›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2115070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 userDrawn="1">
          <p15:clr>
            <a:srgbClr val="FBAE40"/>
          </p15:clr>
        </p15:guide>
        <p15:guide id="6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AA7078-9C77-BC77-BB95-2553B89F8E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D45970-842B-BF4B-81A9-188B42EF9F48}" type="datetimeFigureOut">
              <a:rPr lang="lt-LT" smtClean="0"/>
              <a:pPr>
                <a:defRPr/>
              </a:pPr>
              <a:t>2025-12-07</a:t>
            </a:fld>
            <a:endParaRPr lang="lt-L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7A4D2F-D40B-0858-076E-EC01C1184F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lt-L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04DAB2-65BC-6A45-BC60-9BB067F56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2383F55-30E0-A446-B68A-5826395261AA}" type="slidenum">
              <a:rPr lang="lt-LT" smtClean="0"/>
              <a:pPr>
                <a:defRPr/>
              </a:pPr>
              <a:t>‹#›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9375247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96BD69-8AD5-0911-A083-FAB820D105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3ED6D6-7935-A643-A946-63C69F667CFF}" type="datetimeFigureOut">
              <a:rPr lang="lt-LT" smtClean="0"/>
              <a:pPr>
                <a:defRPr/>
              </a:pPr>
              <a:t>2025-12-07</a:t>
            </a:fld>
            <a:endParaRPr lang="lt-L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B539D4-9BDD-9DC7-EDEA-8E9A12CF0A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lt-L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1B5070-50D7-A005-1ADA-AD4D4DFF9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405D757-033C-4143-B772-051C2634DF45}" type="slidenum">
              <a:rPr lang="lt-LT" smtClean="0"/>
              <a:pPr>
                <a:defRPr/>
              </a:pPr>
              <a:t>‹#›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16237665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 b="0" i="0">
                <a:latin typeface="Rubik" pitchFamily="2" charset="-79"/>
                <a:cs typeface="Rubik" pitchFamily="2" charset="-79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392CAF-FD3B-030F-42C6-0BA837A55A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B9467C-B605-214A-A21D-3E10760DC3A0}" type="datetimeFigureOut">
              <a:rPr lang="lt-LT" smtClean="0"/>
              <a:pPr>
                <a:defRPr/>
              </a:pPr>
              <a:t>2025-12-07</a:t>
            </a:fld>
            <a:endParaRPr lang="lt-L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9AF791-874F-6560-810A-A0F281B0DD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lt-L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81F434-834C-4C31-12A6-55B24E9FF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CD31561-D6F1-5C43-862B-B4C1D3049429}" type="slidenum">
              <a:rPr lang="lt-LT" smtClean="0"/>
              <a:pPr>
                <a:defRPr/>
              </a:pPr>
              <a:t>‹#›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15276732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E1954C-CCD9-CEBC-1A15-96B8E42ACD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35BDD99-C3AE-0249-801F-98207FEFC809}" type="datetimeFigureOut">
              <a:rPr lang="lt-LT" smtClean="0"/>
              <a:pPr>
                <a:defRPr/>
              </a:pPr>
              <a:t>2025-12-07</a:t>
            </a:fld>
            <a:endParaRPr lang="lt-L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C54574-A6D3-3DD3-4FB6-E8858289F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lt-L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A8D9CA-CC9C-C5FE-B9A7-B2F2DD019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60E3915-A692-7645-A502-7E1930824232}" type="slidenum">
              <a:rPr lang="lt-LT" smtClean="0"/>
              <a:pPr>
                <a:defRPr/>
              </a:pPr>
              <a:t>‹#›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1890812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636EE7-8A09-7BAC-08A0-DD9AAD8C12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2CC898-28D7-4E46-8372-E891E2C9A15C}" type="datetimeFigureOut">
              <a:rPr lang="lt-LT" smtClean="0"/>
              <a:pPr>
                <a:defRPr/>
              </a:pPr>
              <a:t>2025-12-07</a:t>
            </a:fld>
            <a:endParaRPr lang="lt-L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72D56F-44CE-A860-4FB1-01F5B2A9AD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lt-L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C1D116-586A-5A50-11A3-E54EE16460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618064C-71C3-C341-A4B1-E2A7FB44F6F5}" type="slidenum">
              <a:rPr lang="lt-LT" smtClean="0"/>
              <a:pPr>
                <a:defRPr/>
              </a:pPr>
              <a:t>‹#›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5551820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F520835E-BF4D-6E3E-1380-BD3DA08814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622BEBC-2DDB-784F-AF8C-55D01764DDE7}" type="datetimeFigureOut">
              <a:rPr lang="lt-LT" smtClean="0"/>
              <a:pPr>
                <a:defRPr/>
              </a:pPr>
              <a:t>2025-12-07</a:t>
            </a:fld>
            <a:endParaRPr lang="lt-LT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8D1D3A71-259D-D499-DCD9-59DC81CB31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lt-LT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2F28D2E0-E2E5-EFC9-2771-5D9D49F091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B5A3C3-9489-004F-9E87-066446DF35EA}" type="slidenum">
              <a:rPr lang="lt-LT" smtClean="0"/>
              <a:pPr>
                <a:defRPr/>
              </a:pPr>
              <a:t>‹#›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35092707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74E4783F-C0A7-B64B-CB00-98CADD20D4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464758-6DB3-0542-B361-423FBEC39F71}" type="datetimeFigureOut">
              <a:rPr lang="lt-LT" smtClean="0"/>
              <a:pPr>
                <a:defRPr/>
              </a:pPr>
              <a:t>2025-12-07</a:t>
            </a:fld>
            <a:endParaRPr lang="lt-LT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CA32AA4F-FC0E-0C7D-AA0F-DE0C6EEA20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lt-LT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8E4434BA-93AE-BE89-ED51-28BFB2EF0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1555648-9B9C-604F-A503-0DF591C9EFC8}" type="slidenum">
              <a:rPr lang="lt-LT" smtClean="0"/>
              <a:pPr>
                <a:defRPr/>
              </a:pPr>
              <a:t>‹#›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426430366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BDCF3A8D-620C-5AF8-9C2F-DA15143D06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424AE82-8DB5-774C-9EE6-AA4FC44B2045}" type="datetimeFigureOut">
              <a:rPr lang="lt-LT" smtClean="0"/>
              <a:pPr>
                <a:defRPr/>
              </a:pPr>
              <a:t>2025-12-07</a:t>
            </a:fld>
            <a:endParaRPr lang="lt-LT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3BE1AE03-DDA8-8ECA-3042-218BFCD686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lt-LT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1D69E5B8-3A43-BDBA-94A2-73C4B8FD2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70C866D-3B95-FD4B-BD2C-B2F6377FE50E}" type="slidenum">
              <a:rPr lang="lt-LT" smtClean="0"/>
              <a:pPr>
                <a:defRPr/>
              </a:pPr>
              <a:t>‹#›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303867000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11F93AD0-C6F1-98A1-28E0-9A7CDEB348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DF23E7D-745C-D445-AC4D-1DF9BC1CDD76}" type="datetimeFigureOut">
              <a:rPr lang="lt-LT" smtClean="0"/>
              <a:pPr>
                <a:defRPr/>
              </a:pPr>
              <a:t>2025-12-07</a:t>
            </a:fld>
            <a:endParaRPr lang="lt-LT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50D665A3-FA70-FB88-3D1C-3E4DD49B4E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lt-LT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D1B071E6-30FC-B93D-D2FF-493815F85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9CC1935-FC08-0143-BA53-9ADF9C6022B9}" type="slidenum">
              <a:rPr lang="lt-LT" smtClean="0"/>
              <a:pPr>
                <a:defRPr/>
              </a:pPr>
              <a:t>‹#›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307328780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D6223AB1-9B39-7DED-A60A-2357C5D914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37FA8B-9225-9544-B191-4104C4CA0FBD}" type="datetimeFigureOut">
              <a:rPr lang="lt-LT" smtClean="0"/>
              <a:pPr>
                <a:defRPr/>
              </a:pPr>
              <a:t>2025-12-07</a:t>
            </a:fld>
            <a:endParaRPr lang="lt-LT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95AEA525-4FCD-700A-9844-994FFF52E2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lt-LT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0EC2276F-2F01-D576-AE2C-FE428F4BBF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317571-67E9-8748-9F8E-FDD20F7AFED7}" type="slidenum">
              <a:rPr lang="lt-LT" smtClean="0"/>
              <a:pPr>
                <a:defRPr/>
              </a:pPr>
              <a:t>‹#›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19771128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E1954C-CCD9-CEBC-1A15-96B8E42ACD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35BDD99-C3AE-0249-801F-98207FEFC809}" type="datetimeFigureOut">
              <a:rPr lang="lt-LT" smtClean="0"/>
              <a:pPr>
                <a:defRPr/>
              </a:pPr>
              <a:t>2025-12-07</a:t>
            </a:fld>
            <a:endParaRPr lang="lt-L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C54574-A6D3-3DD3-4FB6-E8858289F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lt-L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A8D9CA-CC9C-C5FE-B9A7-B2F2DD019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60E3915-A692-7645-A502-7E1930824232}" type="slidenum">
              <a:rPr lang="lt-LT" smtClean="0"/>
              <a:pPr>
                <a:defRPr/>
              </a:pPr>
              <a:t>‹#›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322608154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947E9215-FDF7-3B92-7755-2760488069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9502905-4432-3448-9134-A40B280A2BAC}" type="datetimeFigureOut">
              <a:rPr lang="lt-LT" smtClean="0"/>
              <a:pPr>
                <a:defRPr/>
              </a:pPr>
              <a:t>2025-12-07</a:t>
            </a:fld>
            <a:endParaRPr lang="lt-LT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CFFA74EA-8460-D41A-1EDE-97A28091F4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lt-LT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6A7B483-1F21-C164-631C-86CCDB35ED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114DBB9-5D7A-2745-88F3-2936653BBAE3}" type="slidenum">
              <a:rPr lang="lt-LT" smtClean="0"/>
              <a:pPr>
                <a:defRPr/>
              </a:pPr>
              <a:t>‹#›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376580025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AA7078-9C77-BC77-BB95-2553B89F8E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D45970-842B-BF4B-81A9-188B42EF9F48}" type="datetimeFigureOut">
              <a:rPr lang="lt-LT" smtClean="0"/>
              <a:pPr>
                <a:defRPr/>
              </a:pPr>
              <a:t>2025-12-07</a:t>
            </a:fld>
            <a:endParaRPr lang="lt-L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7A4D2F-D40B-0858-076E-EC01C1184F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lt-L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04DAB2-65BC-6A45-BC60-9BB067F56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2383F55-30E0-A446-B68A-5826395261AA}" type="slidenum">
              <a:rPr lang="lt-LT" smtClean="0"/>
              <a:pPr>
                <a:defRPr/>
              </a:pPr>
              <a:t>‹#›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203539912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96BD69-8AD5-0911-A083-FAB820D105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3ED6D6-7935-A643-A946-63C69F667CFF}" type="datetimeFigureOut">
              <a:rPr lang="lt-LT" smtClean="0"/>
              <a:pPr>
                <a:defRPr/>
              </a:pPr>
              <a:t>2025-12-07</a:t>
            </a:fld>
            <a:endParaRPr lang="lt-L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B539D4-9BDD-9DC7-EDEA-8E9A12CF0A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lt-L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1B5070-50D7-A005-1ADA-AD4D4DFF9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405D757-033C-4143-B772-051C2634DF45}" type="slidenum">
              <a:rPr lang="lt-LT" smtClean="0"/>
              <a:pPr>
                <a:defRPr/>
              </a:pPr>
              <a:t>‹#›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187969427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 b="0" i="0">
                <a:latin typeface="Rubik" pitchFamily="2" charset="-79"/>
                <a:cs typeface="Rubik" pitchFamily="2" charset="-79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392CAF-FD3B-030F-42C6-0BA837A55A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B9467C-B605-214A-A21D-3E10760DC3A0}" type="datetimeFigureOut">
              <a:rPr lang="lt-LT"/>
              <a:pPr>
                <a:defRPr/>
              </a:pPr>
              <a:t>2025-12-07</a:t>
            </a:fld>
            <a:endParaRPr lang="lt-L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9AF791-874F-6560-810A-A0F281B0DD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lt-L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81F434-834C-4C31-12A6-55B24E9FF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CD31561-D6F1-5C43-862B-B4C1D3049429}" type="slidenum">
              <a:rPr lang="lt-LT"/>
              <a:pPr>
                <a:defRPr/>
              </a:pPr>
              <a:t>‹#›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17740682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E1954C-CCD9-CEBC-1A15-96B8E42ACD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35BDD99-C3AE-0249-801F-98207FEFC809}" type="datetimeFigureOut">
              <a:rPr lang="lt-LT"/>
              <a:pPr>
                <a:defRPr/>
              </a:pPr>
              <a:t>2025-12-07</a:t>
            </a:fld>
            <a:endParaRPr lang="lt-L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C54574-A6D3-3DD3-4FB6-E8858289F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lt-L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A8D9CA-CC9C-C5FE-B9A7-B2F2DD019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60E3915-A692-7645-A502-7E1930824232}" type="slidenum">
              <a:rPr lang="lt-LT"/>
              <a:pPr>
                <a:defRPr/>
              </a:pPr>
              <a:t>‹#›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122860545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636EE7-8A09-7BAC-08A0-DD9AAD8C12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2CC898-28D7-4E46-8372-E891E2C9A15C}" type="datetimeFigureOut">
              <a:rPr lang="lt-LT"/>
              <a:pPr>
                <a:defRPr/>
              </a:pPr>
              <a:t>2025-12-07</a:t>
            </a:fld>
            <a:endParaRPr lang="lt-L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72D56F-44CE-A860-4FB1-01F5B2A9AD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lt-L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C1D116-586A-5A50-11A3-E54EE16460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618064C-71C3-C341-A4B1-E2A7FB44F6F5}" type="slidenum">
              <a:rPr lang="lt-LT"/>
              <a:pPr>
                <a:defRPr/>
              </a:pPr>
              <a:t>‹#›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244407884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F520835E-BF4D-6E3E-1380-BD3DA08814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622BEBC-2DDB-784F-AF8C-55D01764DDE7}" type="datetimeFigureOut">
              <a:rPr lang="lt-LT"/>
              <a:pPr>
                <a:defRPr/>
              </a:pPr>
              <a:t>2025-12-07</a:t>
            </a:fld>
            <a:endParaRPr lang="lt-LT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8D1D3A71-259D-D499-DCD9-59DC81CB31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lt-LT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2F28D2E0-E2E5-EFC9-2771-5D9D49F091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B5A3C3-9489-004F-9E87-066446DF35EA}" type="slidenum">
              <a:rPr lang="lt-LT"/>
              <a:pPr>
                <a:defRPr/>
              </a:pPr>
              <a:t>‹#›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429256255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74E4783F-C0A7-B64B-CB00-98CADD20D4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464758-6DB3-0542-B361-423FBEC39F71}" type="datetimeFigureOut">
              <a:rPr lang="lt-LT"/>
              <a:pPr>
                <a:defRPr/>
              </a:pPr>
              <a:t>2025-12-07</a:t>
            </a:fld>
            <a:endParaRPr lang="lt-LT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CA32AA4F-FC0E-0C7D-AA0F-DE0C6EEA20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lt-LT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8E4434BA-93AE-BE89-ED51-28BFB2EF0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1555648-9B9C-604F-A503-0DF591C9EFC8}" type="slidenum">
              <a:rPr lang="lt-LT"/>
              <a:pPr>
                <a:defRPr/>
              </a:pPr>
              <a:t>‹#›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2083715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BDCF3A8D-620C-5AF8-9C2F-DA15143D06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424AE82-8DB5-774C-9EE6-AA4FC44B2045}" type="datetimeFigureOut">
              <a:rPr lang="lt-LT"/>
              <a:pPr>
                <a:defRPr/>
              </a:pPr>
              <a:t>2025-12-07</a:t>
            </a:fld>
            <a:endParaRPr lang="lt-LT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3BE1AE03-DDA8-8ECA-3042-218BFCD686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lt-LT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1D69E5B8-3A43-BDBA-94A2-73C4B8FD2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70C866D-3B95-FD4B-BD2C-B2F6377FE50E}" type="slidenum">
              <a:rPr lang="lt-LT"/>
              <a:pPr>
                <a:defRPr/>
              </a:pPr>
              <a:t>‹#›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393556740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11F93AD0-C6F1-98A1-28E0-9A7CDEB348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DF23E7D-745C-D445-AC4D-1DF9BC1CDD76}" type="datetimeFigureOut">
              <a:rPr lang="lt-LT"/>
              <a:pPr>
                <a:defRPr/>
              </a:pPr>
              <a:t>2025-12-07</a:t>
            </a:fld>
            <a:endParaRPr lang="lt-LT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50D665A3-FA70-FB88-3D1C-3E4DD49B4E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lt-LT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D1B071E6-30FC-B93D-D2FF-493815F85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9CC1935-FC08-0143-BA53-9ADF9C6022B9}" type="slidenum">
              <a:rPr lang="lt-LT"/>
              <a:pPr>
                <a:defRPr/>
              </a:pPr>
              <a:t>‹#›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14108532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636EE7-8A09-7BAC-08A0-DD9AAD8C12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2CC898-28D7-4E46-8372-E891E2C9A15C}" type="datetimeFigureOut">
              <a:rPr lang="lt-LT" smtClean="0"/>
              <a:pPr>
                <a:defRPr/>
              </a:pPr>
              <a:t>2025-12-07</a:t>
            </a:fld>
            <a:endParaRPr lang="lt-L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72D56F-44CE-A860-4FB1-01F5B2A9AD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lt-L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C1D116-586A-5A50-11A3-E54EE16460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618064C-71C3-C341-A4B1-E2A7FB44F6F5}" type="slidenum">
              <a:rPr lang="lt-LT" smtClean="0"/>
              <a:pPr>
                <a:defRPr/>
              </a:pPr>
              <a:t>‹#›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19007131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D6223AB1-9B39-7DED-A60A-2357C5D914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37FA8B-9225-9544-B191-4104C4CA0FBD}" type="datetimeFigureOut">
              <a:rPr lang="lt-LT"/>
              <a:pPr>
                <a:defRPr/>
              </a:pPr>
              <a:t>2025-12-07</a:t>
            </a:fld>
            <a:endParaRPr lang="lt-LT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95AEA525-4FCD-700A-9844-994FFF52E2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lt-LT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0EC2276F-2F01-D576-AE2C-FE428F4BBF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317571-67E9-8748-9F8E-FDD20F7AFED7}" type="slidenum">
              <a:rPr lang="lt-LT"/>
              <a:pPr>
                <a:defRPr/>
              </a:pPr>
              <a:t>‹#›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375895037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GB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947E9215-FDF7-3B92-7755-2760488069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9502905-4432-3448-9134-A40B280A2BAC}" type="datetimeFigureOut">
              <a:rPr lang="lt-LT"/>
              <a:pPr>
                <a:defRPr/>
              </a:pPr>
              <a:t>2025-12-07</a:t>
            </a:fld>
            <a:endParaRPr lang="lt-LT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CFFA74EA-8460-D41A-1EDE-97A28091F4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lt-LT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6A7B483-1F21-C164-631C-86CCDB35ED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114DBB9-5D7A-2745-88F3-2936653BBAE3}" type="slidenum">
              <a:rPr lang="lt-LT"/>
              <a:pPr>
                <a:defRPr/>
              </a:pPr>
              <a:t>‹#›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23102038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AA7078-9C77-BC77-BB95-2553B89F8E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D45970-842B-BF4B-81A9-188B42EF9F48}" type="datetimeFigureOut">
              <a:rPr lang="lt-LT"/>
              <a:pPr>
                <a:defRPr/>
              </a:pPr>
              <a:t>2025-12-07</a:t>
            </a:fld>
            <a:endParaRPr lang="lt-L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7A4D2F-D40B-0858-076E-EC01C1184F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lt-L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04DAB2-65BC-6A45-BC60-9BB067F56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2383F55-30E0-A446-B68A-5826395261AA}" type="slidenum">
              <a:rPr lang="lt-LT"/>
              <a:pPr>
                <a:defRPr/>
              </a:pPr>
              <a:t>‹#›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296918325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96BD69-8AD5-0911-A083-FAB820D105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3ED6D6-7935-A643-A946-63C69F667CFF}" type="datetimeFigureOut">
              <a:rPr lang="lt-LT"/>
              <a:pPr>
                <a:defRPr/>
              </a:pPr>
              <a:t>2025-12-07</a:t>
            </a:fld>
            <a:endParaRPr lang="lt-L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B539D4-9BDD-9DC7-EDEA-8E9A12CF0A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lt-L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1B5070-50D7-A005-1ADA-AD4D4DFF9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405D757-033C-4143-B772-051C2634DF45}" type="slidenum">
              <a:rPr lang="lt-LT"/>
              <a:pPr>
                <a:defRPr/>
              </a:pPr>
              <a:t>‹#›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19649867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F520835E-BF4D-6E3E-1380-BD3DA08814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622BEBC-2DDB-784F-AF8C-55D01764DDE7}" type="datetimeFigureOut">
              <a:rPr lang="lt-LT" smtClean="0"/>
              <a:pPr>
                <a:defRPr/>
              </a:pPr>
              <a:t>2025-12-07</a:t>
            </a:fld>
            <a:endParaRPr lang="lt-LT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8D1D3A71-259D-D499-DCD9-59DC81CB31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lt-LT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2F28D2E0-E2E5-EFC9-2771-5D9D49F091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B5A3C3-9489-004F-9E87-066446DF35EA}" type="slidenum">
              <a:rPr lang="lt-LT" smtClean="0"/>
              <a:pPr>
                <a:defRPr/>
              </a:pPr>
              <a:t>‹#›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22979075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74E4783F-C0A7-B64B-CB00-98CADD20D4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464758-6DB3-0542-B361-423FBEC39F71}" type="datetimeFigureOut">
              <a:rPr lang="lt-LT" smtClean="0"/>
              <a:pPr>
                <a:defRPr/>
              </a:pPr>
              <a:t>2025-12-07</a:t>
            </a:fld>
            <a:endParaRPr lang="lt-LT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CA32AA4F-FC0E-0C7D-AA0F-DE0C6EEA20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lt-LT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8E4434BA-93AE-BE89-ED51-28BFB2EF0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1555648-9B9C-604F-A503-0DF591C9EFC8}" type="slidenum">
              <a:rPr lang="lt-LT" smtClean="0"/>
              <a:pPr>
                <a:defRPr/>
              </a:pPr>
              <a:t>‹#›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8108753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BDCF3A8D-620C-5AF8-9C2F-DA15143D06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424AE82-8DB5-774C-9EE6-AA4FC44B2045}" type="datetimeFigureOut">
              <a:rPr lang="lt-LT" smtClean="0"/>
              <a:pPr>
                <a:defRPr/>
              </a:pPr>
              <a:t>2025-12-07</a:t>
            </a:fld>
            <a:endParaRPr lang="lt-LT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3BE1AE03-DDA8-8ECA-3042-218BFCD686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lt-LT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1D69E5B8-3A43-BDBA-94A2-73C4B8FD2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70C866D-3B95-FD4B-BD2C-B2F6377FE50E}" type="slidenum">
              <a:rPr lang="lt-LT" smtClean="0"/>
              <a:pPr>
                <a:defRPr/>
              </a:pPr>
              <a:t>‹#›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33484585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11F93AD0-C6F1-98A1-28E0-9A7CDEB348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DF23E7D-745C-D445-AC4D-1DF9BC1CDD76}" type="datetimeFigureOut">
              <a:rPr lang="lt-LT" smtClean="0"/>
              <a:pPr>
                <a:defRPr/>
              </a:pPr>
              <a:t>2025-12-07</a:t>
            </a:fld>
            <a:endParaRPr lang="lt-LT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50D665A3-FA70-FB88-3D1C-3E4DD49B4E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lt-LT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D1B071E6-30FC-B93D-D2FF-493815F85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9CC1935-FC08-0143-BA53-9ADF9C6022B9}" type="slidenum">
              <a:rPr lang="lt-LT" smtClean="0"/>
              <a:pPr>
                <a:defRPr/>
              </a:pPr>
              <a:t>‹#›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2243757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D6223AB1-9B39-7DED-A60A-2357C5D914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37FA8B-9225-9544-B191-4104C4CA0FBD}" type="datetimeFigureOut">
              <a:rPr lang="lt-LT" smtClean="0"/>
              <a:pPr>
                <a:defRPr/>
              </a:pPr>
              <a:t>2025-12-07</a:t>
            </a:fld>
            <a:endParaRPr lang="lt-LT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95AEA525-4FCD-700A-9844-994FFF52E2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lt-LT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0EC2276F-2F01-D576-AE2C-FE428F4BBF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317571-67E9-8748-9F8E-FDD20F7AFED7}" type="slidenum">
              <a:rPr lang="lt-LT" smtClean="0"/>
              <a:pPr>
                <a:defRPr/>
              </a:pPr>
              <a:t>‹#›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5659649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947E9215-FDF7-3B92-7755-2760488069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9502905-4432-3448-9134-A40B280A2BAC}" type="datetimeFigureOut">
              <a:rPr lang="lt-LT" smtClean="0"/>
              <a:pPr>
                <a:defRPr/>
              </a:pPr>
              <a:t>2025-12-07</a:t>
            </a:fld>
            <a:endParaRPr lang="lt-LT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CFFA74EA-8460-D41A-1EDE-97A28091F4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lt-LT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6A7B483-1F21-C164-631C-86CCDB35ED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114DBB9-5D7A-2745-88F3-2936653BBAE3}" type="slidenum">
              <a:rPr lang="lt-LT" smtClean="0"/>
              <a:pPr>
                <a:defRPr/>
              </a:pPr>
              <a:t>‹#›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29418151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675A2C47-6C30-A648-9694-40EAD4E6610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968600" y="611866"/>
            <a:ext cx="10167713" cy="9556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LT"/>
              <a:t>Click to edit Master title style</a:t>
            </a:r>
            <a:endParaRPr lang="en-US" altLang="en-LT" dirty="0"/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4BB3E2EC-1370-7871-CE00-2B3DE690231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68600" y="1825625"/>
            <a:ext cx="10167713" cy="415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LT"/>
              <a:t>Click to edit Master text styles</a:t>
            </a:r>
          </a:p>
          <a:p>
            <a:pPr lvl="1"/>
            <a:r>
              <a:rPr lang="en-US" altLang="en-LT"/>
              <a:t>Second level</a:t>
            </a:r>
          </a:p>
          <a:p>
            <a:pPr lvl="2"/>
            <a:r>
              <a:rPr lang="en-US" altLang="en-LT"/>
              <a:t>Third level</a:t>
            </a:r>
          </a:p>
          <a:p>
            <a:pPr lvl="3"/>
            <a:r>
              <a:rPr lang="en-US" altLang="en-LT"/>
              <a:t>Fourth level</a:t>
            </a:r>
          </a:p>
          <a:p>
            <a:pPr lvl="4"/>
            <a:r>
              <a:rPr lang="en-US" altLang="en-LT"/>
              <a:t>Fifth level</a:t>
            </a:r>
            <a:endParaRPr lang="en-US" altLang="en-LT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30E218-0F86-5647-62D4-2AE9C1550BC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0515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pPr>
              <a:defRPr/>
            </a:pPr>
            <a:fld id="{89DDEC1D-10A8-A446-B6B1-0AAC61B9DCD6}" type="datetimeFigureOut">
              <a:rPr lang="lt-LT" smtClean="0"/>
              <a:pPr>
                <a:defRPr/>
              </a:pPr>
              <a:t>2025-12-07</a:t>
            </a:fld>
            <a:endParaRPr lang="lt-LT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963313-B10A-A633-2AA6-F8FDEE4412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05154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pPr>
              <a:defRPr/>
            </a:pPr>
            <a:endParaRPr lang="lt-LT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08A9D6-062E-B821-34D5-C1C561AB87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0515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pPr>
              <a:defRPr/>
            </a:pPr>
            <a:fld id="{9840B630-E88E-8146-8677-C97803AD1063}" type="slidenum">
              <a:rPr lang="lt-LT" smtClean="0"/>
              <a:pPr>
                <a:defRPr/>
              </a:pPr>
              <a:t>‹#›</a:t>
            </a:fld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1132493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9" r:id="rId1"/>
    <p:sldLayoutId id="2147483920" r:id="rId2"/>
    <p:sldLayoutId id="2147483921" r:id="rId3"/>
    <p:sldLayoutId id="2147483922" r:id="rId4"/>
    <p:sldLayoutId id="2147483923" r:id="rId5"/>
    <p:sldLayoutId id="2147483924" r:id="rId6"/>
    <p:sldLayoutId id="2147483925" r:id="rId7"/>
    <p:sldLayoutId id="2147483926" r:id="rId8"/>
    <p:sldLayoutId id="2147483927" r:id="rId9"/>
    <p:sldLayoutId id="2147483928" r:id="rId10"/>
    <p:sldLayoutId id="2147483929" r:id="rId11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0" i="0" kern="1200">
          <a:solidFill>
            <a:schemeClr val="accent6"/>
          </a:solidFill>
          <a:latin typeface="Rubik Medium" pitchFamily="2" charset="-79"/>
          <a:ea typeface="+mj-ea"/>
          <a:cs typeface="Rubik Medium" pitchFamily="2" charset="-79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228600" indent="-228600" algn="l" rtl="0" eaLnBrk="1" fontAlgn="base" hangingPunct="1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b="0" i="0" kern="1200">
          <a:solidFill>
            <a:srgbClr val="000000"/>
          </a:solidFill>
          <a:latin typeface="Rubik Light" pitchFamily="2" charset="-79"/>
          <a:ea typeface="+mn-ea"/>
          <a:cs typeface="Rubik Light" pitchFamily="2" charset="-79"/>
        </a:defRPr>
      </a:lvl1pPr>
      <a:lvl2pPr marL="6858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b="0" i="0" kern="1200">
          <a:solidFill>
            <a:srgbClr val="000000"/>
          </a:solidFill>
          <a:latin typeface="Rubik Light" pitchFamily="2" charset="-79"/>
          <a:ea typeface="+mn-ea"/>
          <a:cs typeface="Rubik Light" pitchFamily="2" charset="-79"/>
        </a:defRPr>
      </a:lvl2pPr>
      <a:lvl3pPr marL="11430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b="0" i="0" kern="1200">
          <a:solidFill>
            <a:srgbClr val="000000"/>
          </a:solidFill>
          <a:latin typeface="Rubik Light" pitchFamily="2" charset="-79"/>
          <a:ea typeface="+mn-ea"/>
          <a:cs typeface="Rubik Light" pitchFamily="2" charset="-79"/>
        </a:defRPr>
      </a:lvl3pPr>
      <a:lvl4pPr marL="16002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b="0" i="0" kern="1200">
          <a:solidFill>
            <a:srgbClr val="000000"/>
          </a:solidFill>
          <a:latin typeface="Rubik Light" pitchFamily="2" charset="-79"/>
          <a:ea typeface="+mn-ea"/>
          <a:cs typeface="Rubik Light" pitchFamily="2" charset="-79"/>
        </a:defRPr>
      </a:lvl4pPr>
      <a:lvl5pPr marL="20574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b="0" i="0" kern="1200">
          <a:solidFill>
            <a:srgbClr val="000000"/>
          </a:solidFill>
          <a:latin typeface="Rubik Light" pitchFamily="2" charset="-79"/>
          <a:ea typeface="+mn-ea"/>
          <a:cs typeface="Rubik Light" pitchFamily="2" charset="-79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675A2C47-6C30-A648-9694-40EAD4E6610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968600" y="611866"/>
            <a:ext cx="10167713" cy="9556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LT"/>
              <a:t>Click to edit Master title style</a:t>
            </a:r>
            <a:endParaRPr lang="en-US" altLang="en-LT" dirty="0"/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4BB3E2EC-1370-7871-CE00-2B3DE690231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68600" y="1825625"/>
            <a:ext cx="10167713" cy="415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LT"/>
              <a:t>Click to edit Master text styles</a:t>
            </a:r>
          </a:p>
          <a:p>
            <a:pPr lvl="1"/>
            <a:r>
              <a:rPr lang="en-US" altLang="en-LT"/>
              <a:t>Second level</a:t>
            </a:r>
          </a:p>
          <a:p>
            <a:pPr lvl="2"/>
            <a:r>
              <a:rPr lang="en-US" altLang="en-LT"/>
              <a:t>Third level</a:t>
            </a:r>
          </a:p>
          <a:p>
            <a:pPr lvl="3"/>
            <a:r>
              <a:rPr lang="en-US" altLang="en-LT"/>
              <a:t>Fourth level</a:t>
            </a:r>
          </a:p>
          <a:p>
            <a:pPr lvl="4"/>
            <a:r>
              <a:rPr lang="en-US" altLang="en-LT"/>
              <a:t>Fifth level</a:t>
            </a:r>
            <a:endParaRPr lang="en-US" altLang="en-LT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30E218-0F86-5647-62D4-2AE9C1550BC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0515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pPr>
              <a:defRPr/>
            </a:pPr>
            <a:fld id="{89DDEC1D-10A8-A446-B6B1-0AAC61B9DCD6}" type="datetimeFigureOut">
              <a:rPr lang="lt-LT" smtClean="0"/>
              <a:pPr>
                <a:defRPr/>
              </a:pPr>
              <a:t>2025-12-07</a:t>
            </a:fld>
            <a:endParaRPr lang="lt-LT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963313-B10A-A633-2AA6-F8FDEE4412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05154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pPr>
              <a:defRPr/>
            </a:pPr>
            <a:endParaRPr lang="lt-LT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08A9D6-062E-B821-34D5-C1C561AB87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0515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pPr>
              <a:defRPr/>
            </a:pPr>
            <a:fld id="{9840B630-E88E-8146-8677-C97803AD1063}" type="slidenum">
              <a:rPr lang="lt-LT" smtClean="0"/>
              <a:pPr>
                <a:defRPr/>
              </a:pPr>
              <a:t>‹#›</a:t>
            </a:fld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32799187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1" r:id="rId1"/>
    <p:sldLayoutId id="2147483932" r:id="rId2"/>
    <p:sldLayoutId id="2147483933" r:id="rId3"/>
    <p:sldLayoutId id="2147483934" r:id="rId4"/>
    <p:sldLayoutId id="2147483935" r:id="rId5"/>
    <p:sldLayoutId id="2147483936" r:id="rId6"/>
    <p:sldLayoutId id="2147483937" r:id="rId7"/>
    <p:sldLayoutId id="2147483938" r:id="rId8"/>
    <p:sldLayoutId id="2147483939" r:id="rId9"/>
    <p:sldLayoutId id="2147483940" r:id="rId10"/>
    <p:sldLayoutId id="2147483941" r:id="rId11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0" i="0" kern="1200">
          <a:solidFill>
            <a:schemeClr val="accent6"/>
          </a:solidFill>
          <a:latin typeface="Rubik Medium" pitchFamily="2" charset="-79"/>
          <a:ea typeface="+mj-ea"/>
          <a:cs typeface="Rubik Medium" pitchFamily="2" charset="-79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228600" indent="-228600" algn="l" rtl="0" eaLnBrk="1" fontAlgn="base" hangingPunct="1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b="0" i="0" kern="1200">
          <a:solidFill>
            <a:srgbClr val="000000"/>
          </a:solidFill>
          <a:latin typeface="Rubik Light" pitchFamily="2" charset="-79"/>
          <a:ea typeface="+mn-ea"/>
          <a:cs typeface="Rubik Light" pitchFamily="2" charset="-79"/>
        </a:defRPr>
      </a:lvl1pPr>
      <a:lvl2pPr marL="6858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b="0" i="0" kern="1200">
          <a:solidFill>
            <a:srgbClr val="000000"/>
          </a:solidFill>
          <a:latin typeface="Rubik Light" pitchFamily="2" charset="-79"/>
          <a:ea typeface="+mn-ea"/>
          <a:cs typeface="Rubik Light" pitchFamily="2" charset="-79"/>
        </a:defRPr>
      </a:lvl2pPr>
      <a:lvl3pPr marL="11430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b="0" i="0" kern="1200">
          <a:solidFill>
            <a:srgbClr val="000000"/>
          </a:solidFill>
          <a:latin typeface="Rubik Light" pitchFamily="2" charset="-79"/>
          <a:ea typeface="+mn-ea"/>
          <a:cs typeface="Rubik Light" pitchFamily="2" charset="-79"/>
        </a:defRPr>
      </a:lvl3pPr>
      <a:lvl4pPr marL="16002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b="0" i="0" kern="1200">
          <a:solidFill>
            <a:srgbClr val="000000"/>
          </a:solidFill>
          <a:latin typeface="Rubik Light" pitchFamily="2" charset="-79"/>
          <a:ea typeface="+mn-ea"/>
          <a:cs typeface="Rubik Light" pitchFamily="2" charset="-79"/>
        </a:defRPr>
      </a:lvl4pPr>
      <a:lvl5pPr marL="20574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b="0" i="0" kern="1200">
          <a:solidFill>
            <a:srgbClr val="000000"/>
          </a:solidFill>
          <a:latin typeface="Rubik Light" pitchFamily="2" charset="-79"/>
          <a:ea typeface="+mn-ea"/>
          <a:cs typeface="Rubik Light" pitchFamily="2" charset="-79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675A2C47-6C30-A648-9694-40EAD4E6610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968600" y="611866"/>
            <a:ext cx="10167713" cy="9556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LT" dirty="0"/>
              <a:t>CLICK TO EDIT MASTER TITLE STYLE</a:t>
            </a:r>
            <a:endParaRPr lang="en-US" altLang="en-LT" dirty="0"/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4BB3E2EC-1370-7871-CE00-2B3DE690231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68600" y="1825625"/>
            <a:ext cx="10167713" cy="415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LT" dirty="0"/>
              <a:t>Click to edit Master text styles</a:t>
            </a:r>
          </a:p>
          <a:p>
            <a:pPr lvl="1"/>
            <a:r>
              <a:rPr lang="en-GB" altLang="en-LT" dirty="0"/>
              <a:t>Second level</a:t>
            </a:r>
          </a:p>
          <a:p>
            <a:pPr lvl="2"/>
            <a:r>
              <a:rPr lang="en-GB" altLang="en-LT" dirty="0"/>
              <a:t>Third level</a:t>
            </a:r>
          </a:p>
          <a:p>
            <a:pPr lvl="3"/>
            <a:r>
              <a:rPr lang="en-GB" altLang="en-LT" dirty="0"/>
              <a:t>Fourth level</a:t>
            </a:r>
          </a:p>
          <a:p>
            <a:pPr lvl="4"/>
            <a:r>
              <a:rPr lang="en-GB" altLang="en-LT" dirty="0"/>
              <a:t>Fifth level</a:t>
            </a:r>
            <a:endParaRPr lang="en-US" altLang="en-LT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30E218-0F86-5647-62D4-2AE9C1550BC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0515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pPr>
              <a:defRPr/>
            </a:pPr>
            <a:fld id="{89DDEC1D-10A8-A446-B6B1-0AAC61B9DCD6}" type="datetimeFigureOut">
              <a:rPr lang="lt-LT" smtClean="0"/>
              <a:pPr>
                <a:defRPr/>
              </a:pPr>
              <a:t>2025-12-07</a:t>
            </a:fld>
            <a:endParaRPr lang="lt-LT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963313-B10A-A633-2AA6-F8FDEE4412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05154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pPr>
              <a:defRPr/>
            </a:pPr>
            <a:endParaRPr lang="lt-LT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08A9D6-062E-B821-34D5-C1C561AB87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0515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Rubik" pitchFamily="2" charset="-79"/>
                <a:cs typeface="Rubik" pitchFamily="2" charset="-79"/>
              </a:defRPr>
            </a:lvl1pPr>
          </a:lstStyle>
          <a:p>
            <a:pPr>
              <a:defRPr/>
            </a:pPr>
            <a:fld id="{9840B630-E88E-8146-8677-C97803AD1063}" type="slidenum">
              <a:rPr lang="lt-LT" smtClean="0"/>
              <a:pPr>
                <a:defRPr/>
              </a:pPr>
              <a:t>‹#›</a:t>
            </a:fld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23819151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3" r:id="rId1"/>
    <p:sldLayoutId id="2147483944" r:id="rId2"/>
    <p:sldLayoutId id="2147483945" r:id="rId3"/>
    <p:sldLayoutId id="2147483946" r:id="rId4"/>
    <p:sldLayoutId id="2147483947" r:id="rId5"/>
    <p:sldLayoutId id="2147483948" r:id="rId6"/>
    <p:sldLayoutId id="2147483949" r:id="rId7"/>
    <p:sldLayoutId id="2147483950" r:id="rId8"/>
    <p:sldLayoutId id="2147483951" r:id="rId9"/>
    <p:sldLayoutId id="2147483952" r:id="rId10"/>
    <p:sldLayoutId id="2147483953" r:id="rId11"/>
  </p:sldLayoutIdLst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3200" b="0" i="0" kern="1200">
          <a:solidFill>
            <a:schemeClr val="accent6"/>
          </a:solidFill>
          <a:latin typeface="Rubik Medium" pitchFamily="2" charset="-79"/>
          <a:ea typeface="+mj-ea"/>
          <a:cs typeface="Rubik Medium" pitchFamily="2" charset="-79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228600" indent="-228600" algn="l" rtl="0" fontAlgn="base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b="0" i="0" kern="1200">
          <a:solidFill>
            <a:srgbClr val="000000"/>
          </a:solidFill>
          <a:latin typeface="Rubik Light" pitchFamily="2" charset="-79"/>
          <a:ea typeface="+mn-ea"/>
          <a:cs typeface="Rubik Light" pitchFamily="2" charset="-79"/>
        </a:defRPr>
      </a:lvl1pPr>
      <a:lvl2pPr marL="685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b="0" i="0" kern="1200">
          <a:solidFill>
            <a:srgbClr val="000000"/>
          </a:solidFill>
          <a:latin typeface="Rubik Light" pitchFamily="2" charset="-79"/>
          <a:ea typeface="+mn-ea"/>
          <a:cs typeface="Rubik Light" pitchFamily="2" charset="-79"/>
        </a:defRPr>
      </a:lvl2pPr>
      <a:lvl3pPr marL="1143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b="0" i="0" kern="1200">
          <a:solidFill>
            <a:srgbClr val="000000"/>
          </a:solidFill>
          <a:latin typeface="Rubik Light" pitchFamily="2" charset="-79"/>
          <a:ea typeface="+mn-ea"/>
          <a:cs typeface="Rubik Light" pitchFamily="2" charset="-79"/>
        </a:defRPr>
      </a:lvl3pPr>
      <a:lvl4pPr marL="1600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b="0" i="0" kern="1200">
          <a:solidFill>
            <a:srgbClr val="000000"/>
          </a:solidFill>
          <a:latin typeface="Rubik Light" pitchFamily="2" charset="-79"/>
          <a:ea typeface="+mn-ea"/>
          <a:cs typeface="Rubik Light" pitchFamily="2" charset="-79"/>
        </a:defRPr>
      </a:lvl4pPr>
      <a:lvl5pPr marL="20574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b="0" i="0" kern="1200">
          <a:solidFill>
            <a:srgbClr val="000000"/>
          </a:solidFill>
          <a:latin typeface="Rubik Light" pitchFamily="2" charset="-79"/>
          <a:ea typeface="+mn-ea"/>
          <a:cs typeface="Rubik Light" pitchFamily="2" charset="-79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3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alkrishnarawool/SpringBootLoom" TargetMode="External"/><Relationship Id="rId2" Type="http://schemas.openxmlformats.org/officeDocument/2006/relationships/hyperlink" Target="https://github.com/nipafx/scia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1">
            <a:extLst>
              <a:ext uri="{FF2B5EF4-FFF2-40B4-BE49-F238E27FC236}">
                <a16:creationId xmlns:a16="http://schemas.microsoft.com/office/drawing/2014/main" id="{532D8E5B-D7FA-AC7E-A3F1-147523B3F3C7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938417" y="2256211"/>
            <a:ext cx="5157583" cy="1562986"/>
          </a:xfrm>
        </p:spPr>
        <p:txBody>
          <a:bodyPr/>
          <a:lstStyle/>
          <a:p>
            <a:pPr algn="l"/>
            <a:r>
              <a:rPr lang="en-GB" altLang="en-LT" sz="3600">
                <a:solidFill>
                  <a:srgbClr val="75FAC9"/>
                </a:solidFill>
                <a:latin typeface="Rubik Medium" pitchFamily="2" charset="-79"/>
                <a:cs typeface="Rubik Medium" pitchFamily="2" charset="-79"/>
              </a:rPr>
              <a:t>STRUCTURED</a:t>
            </a:r>
            <a:br>
              <a:rPr lang="en-GB" altLang="en-LT" sz="3600">
                <a:solidFill>
                  <a:srgbClr val="75FAC9"/>
                </a:solidFill>
                <a:latin typeface="Rubik Medium" pitchFamily="2" charset="-79"/>
                <a:cs typeface="Rubik Medium" pitchFamily="2" charset="-79"/>
              </a:rPr>
            </a:br>
            <a:r>
              <a:rPr lang="en-GB" altLang="en-LT" sz="3600">
                <a:solidFill>
                  <a:srgbClr val="75FAC9"/>
                </a:solidFill>
                <a:latin typeface="Rubik Medium" pitchFamily="2" charset="-79"/>
                <a:cs typeface="Rubik Medium" pitchFamily="2" charset="-79"/>
              </a:rPr>
              <a:t>CONCURRENCY</a:t>
            </a:r>
            <a:endParaRPr lang="lt-LT" altLang="en-LT" sz="3600" dirty="0">
              <a:solidFill>
                <a:srgbClr val="75FAC9"/>
              </a:solidFill>
              <a:latin typeface="Rubik Medium" pitchFamily="2" charset="-79"/>
              <a:cs typeface="Rubik Medium" pitchFamily="2" charset="-79"/>
            </a:endParaRPr>
          </a:p>
        </p:txBody>
      </p:sp>
      <p:sp>
        <p:nvSpPr>
          <p:cNvPr id="2051" name="Subtitle 2">
            <a:extLst>
              <a:ext uri="{FF2B5EF4-FFF2-40B4-BE49-F238E27FC236}">
                <a16:creationId xmlns:a16="http://schemas.microsoft.com/office/drawing/2014/main" id="{FC951F73-B72C-CF38-C4CC-3B2E325A425B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938417" y="3927527"/>
            <a:ext cx="5157583" cy="634948"/>
          </a:xfrm>
        </p:spPr>
        <p:txBody>
          <a:bodyPr/>
          <a:lstStyle/>
          <a:p>
            <a:pPr algn="l"/>
            <a:r>
              <a:rPr lang="en-GB" altLang="en-LT" sz="2000" dirty="0">
                <a:solidFill>
                  <a:schemeClr val="bg1"/>
                </a:solidFill>
              </a:rPr>
              <a:t>KOTLIN CO-ROUTINES,</a:t>
            </a:r>
            <a:br>
              <a:rPr lang="en-GB" altLang="en-LT" sz="2000" dirty="0">
                <a:solidFill>
                  <a:schemeClr val="bg1"/>
                </a:solidFill>
              </a:rPr>
            </a:br>
            <a:r>
              <a:rPr lang="en-GB" altLang="en-LT" sz="2000" dirty="0">
                <a:solidFill>
                  <a:schemeClr val="bg1"/>
                </a:solidFill>
              </a:rPr>
              <a:t>JAVA PROJECT LOOM</a:t>
            </a:r>
            <a:br>
              <a:rPr lang="en-GB" altLang="en-LT" sz="2000" dirty="0">
                <a:solidFill>
                  <a:schemeClr val="bg1"/>
                </a:solidFill>
              </a:rPr>
            </a:br>
            <a:endParaRPr lang="en-GB" altLang="en-LT" sz="2000" dirty="0">
              <a:solidFill>
                <a:schemeClr val="bg1"/>
              </a:solidFill>
            </a:endParaRPr>
          </a:p>
        </p:txBody>
      </p:sp>
      <p:sp>
        <p:nvSpPr>
          <p:cNvPr id="2052" name="TextBox 3">
            <a:extLst>
              <a:ext uri="{FF2B5EF4-FFF2-40B4-BE49-F238E27FC236}">
                <a16:creationId xmlns:a16="http://schemas.microsoft.com/office/drawing/2014/main" id="{72874551-6719-0895-1D53-FA81EC2745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2661" y="5730939"/>
            <a:ext cx="418675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lt-LT" altLang="en-LT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ubik Light" pitchFamily="2" charset="-79"/>
                <a:ea typeface="+mn-ea"/>
                <a:cs typeface="Rubik Light" pitchFamily="2" charset="-79"/>
              </a:rPr>
              <a:t>Audrius </a:t>
            </a:r>
            <a:r>
              <a:rPr kumimoji="0" lang="lt-LT" altLang="en-LT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ubik Light" pitchFamily="2" charset="-79"/>
                <a:ea typeface="+mn-ea"/>
                <a:cs typeface="Rubik Light" pitchFamily="2" charset="-79"/>
              </a:rPr>
              <a:t>Mičiulis</a:t>
            </a:r>
            <a:endParaRPr kumimoji="0" lang="en-GB" altLang="en-LT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ubik Light" pitchFamily="2" charset="-79"/>
              <a:ea typeface="+mn-ea"/>
              <a:cs typeface="Rubik Light" pitchFamily="2" charset="-79"/>
            </a:endParaRPr>
          </a:p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LT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ubik Light" pitchFamily="2" charset="-79"/>
                <a:ea typeface="+mn-ea"/>
                <a:cs typeface="Rubik Light" pitchFamily="2" charset="-79"/>
              </a:rPr>
              <a:t>https://app-studio.lt</a:t>
            </a:r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7760CF4C-5ED3-360E-7A21-3FBFC76742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42961" y="818416"/>
            <a:ext cx="279746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LT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ubik Light" pitchFamily="2" charset="-79"/>
                <a:ea typeface="+mn-ea"/>
                <a:cs typeface="Rubik Light" pitchFamily="2" charset="-79"/>
              </a:rPr>
              <a:t>202</a:t>
            </a:r>
            <a:r>
              <a:rPr kumimoji="0" lang="lt-LT" altLang="en-LT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ubik Light" pitchFamily="2" charset="-79"/>
                <a:ea typeface="+mn-ea"/>
                <a:cs typeface="Rubik Light" pitchFamily="2" charset="-79"/>
              </a:rPr>
              <a:t>5</a:t>
            </a:r>
            <a:r>
              <a:rPr kumimoji="0" lang="en-GB" altLang="en-LT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ubik Light" pitchFamily="2" charset="-79"/>
                <a:ea typeface="+mn-ea"/>
                <a:cs typeface="Rubik Light" pitchFamily="2" charset="-79"/>
              </a:rPr>
              <a:t>-</a:t>
            </a:r>
            <a:r>
              <a:rPr kumimoji="0" lang="lt-LT" altLang="en-LT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ubik Light" pitchFamily="2" charset="-79"/>
                <a:ea typeface="+mn-ea"/>
                <a:cs typeface="Rubik Light" pitchFamily="2" charset="-79"/>
              </a:rPr>
              <a:t>11</a:t>
            </a:r>
            <a:r>
              <a:rPr kumimoji="0" lang="en-GB" altLang="en-LT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ubik Light" pitchFamily="2" charset="-79"/>
                <a:ea typeface="+mn-ea"/>
                <a:cs typeface="Rubik Light" pitchFamily="2" charset="-79"/>
              </a:rPr>
              <a:t>-27</a:t>
            </a:r>
          </a:p>
        </p:txBody>
      </p:sp>
    </p:spTree>
    <p:extLst>
      <p:ext uri="{BB962C8B-B14F-4D97-AF65-F5344CB8AC3E}">
        <p14:creationId xmlns:p14="http://schemas.microsoft.com/office/powerpoint/2010/main" val="17193182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A199621-A946-39B3-D29A-285A281276D6}"/>
              </a:ext>
            </a:extLst>
          </p:cNvPr>
          <p:cNvSpPr/>
          <p:nvPr/>
        </p:nvSpPr>
        <p:spPr>
          <a:xfrm>
            <a:off x="1059474" y="908050"/>
            <a:ext cx="10076839" cy="5076825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81000" dir="1860000" sx="99794" sy="99794" algn="ctr" rotWithShape="0">
              <a:srgbClr val="000000">
                <a:alpha val="9763"/>
              </a:srgb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lt-LT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19D14B7-85CB-6277-4336-53F86C8946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0488" y="1113555"/>
            <a:ext cx="9775825" cy="963384"/>
          </a:xfrm>
        </p:spPr>
        <p:txBody>
          <a:bodyPr/>
          <a:lstStyle/>
          <a:p>
            <a:r>
              <a:rPr lang="en-GB" sz="2800" dirty="0"/>
              <a:t>TRAILING LAMBDA</a:t>
            </a:r>
            <a:endParaRPr lang="lt-LT" sz="2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32B7F44-3607-3A31-EF69-969D53F36A15}"/>
              </a:ext>
            </a:extLst>
          </p:cNvPr>
          <p:cNvSpPr txBox="1"/>
          <p:nvPr/>
        </p:nvSpPr>
        <p:spPr>
          <a:xfrm>
            <a:off x="1681372" y="2076939"/>
            <a:ext cx="4022862" cy="1323439"/>
          </a:xfrm>
          <a:prstGeom prst="rect">
            <a:avLst/>
          </a:prstGeom>
          <a:blipFill>
            <a:blip r:embed="rId2">
              <a:alphaModFix amt="40000"/>
            </a:blip>
            <a:tile tx="0" ty="0" sx="100000" sy="100000" flip="none" algn="tl"/>
          </a:blipFill>
          <a:ln>
            <a:solidFill>
              <a:srgbClr val="000000"/>
            </a:solidFill>
          </a:ln>
        </p:spPr>
        <p:txBody>
          <a:bodyPr wrap="square">
            <a:spAutoFit/>
          </a:bodyPr>
          <a:lstStyle/>
          <a:p>
            <a:pPr>
              <a:buNone/>
            </a:pPr>
            <a:r>
              <a:rPr lang="en-GB" sz="1600" dirty="0"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var </a:t>
            </a:r>
            <a:r>
              <a:rPr lang="en-GB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list </a:t>
            </a:r>
            <a:r>
              <a:rPr lang="en-GB" sz="1600" dirty="0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lang="en-GB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GB" sz="1600" dirty="0" err="1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600" i="1" dirty="0" err="1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of</a:t>
            </a:r>
            <a:r>
              <a:rPr lang="en-GB" sz="1600" dirty="0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600" dirty="0">
                <a:solidFill>
                  <a:srgbClr val="1750EB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sz="1600" dirty="0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600" dirty="0">
                <a:solidFill>
                  <a:srgbClr val="1750EB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GB" sz="1600" dirty="0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600" dirty="0">
                <a:solidFill>
                  <a:srgbClr val="1750EB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GB" sz="1600" dirty="0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600" dirty="0">
                <a:solidFill>
                  <a:srgbClr val="1750EB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GB" sz="1600" dirty="0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600" dirty="0">
                <a:solidFill>
                  <a:srgbClr val="1750EB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GB" sz="1600" dirty="0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lang="en-GB" sz="1600" dirty="0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lang="en-GB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GB" sz="1600" dirty="0" err="1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.forEach</a:t>
            </a:r>
            <a:r>
              <a:rPr lang="en-GB" sz="1600" dirty="0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GB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dirty="0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-&gt; {</a:t>
            </a:r>
            <a:br>
              <a:rPr lang="en-GB" sz="1600" dirty="0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lang="en-GB" sz="1600" dirty="0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GB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GB" sz="1600" dirty="0" err="1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600" i="1" dirty="0" err="1">
                <a:solidFill>
                  <a:srgbClr val="871094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GB" sz="1600" dirty="0" err="1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.println</a:t>
            </a:r>
            <a:r>
              <a:rPr lang="en-GB" sz="1600" dirty="0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GB" sz="1600" dirty="0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lang="en-GB" sz="1600" dirty="0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lang="en-GB" sz="1600" dirty="0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GB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GB" sz="1600" dirty="0" err="1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600" i="1" dirty="0" err="1">
                <a:solidFill>
                  <a:srgbClr val="871094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GB" sz="1600" dirty="0" err="1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.println</a:t>
            </a:r>
            <a:r>
              <a:rPr lang="en-GB" sz="1600" dirty="0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GB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dirty="0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* </a:t>
            </a:r>
            <a:r>
              <a:rPr lang="en-GB" sz="1600" dirty="0">
                <a:solidFill>
                  <a:srgbClr val="1750EB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GB" sz="1600" dirty="0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lang="en-GB" sz="1600" dirty="0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lang="en-GB" sz="1600" dirty="0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5C6819-8D2F-062D-096F-7169D13863FD}"/>
              </a:ext>
            </a:extLst>
          </p:cNvPr>
          <p:cNvSpPr txBox="1"/>
          <p:nvPr/>
        </p:nvSpPr>
        <p:spPr>
          <a:xfrm>
            <a:off x="6487766" y="2076939"/>
            <a:ext cx="4022862" cy="1323439"/>
          </a:xfrm>
          <a:prstGeom prst="rect">
            <a:avLst/>
          </a:prstGeom>
          <a:blipFill>
            <a:blip r:embed="rId2">
              <a:alphaModFix amt="40000"/>
            </a:blip>
            <a:tile tx="0" ty="0" sx="100000" sy="100000" flip="none" algn="tl"/>
          </a:blipFill>
          <a:ln>
            <a:solidFill>
              <a:srgbClr val="000000"/>
            </a:solidFill>
          </a:ln>
        </p:spPr>
        <p:txBody>
          <a:bodyPr wrap="square">
            <a:spAutoFit/>
          </a:bodyPr>
          <a:lstStyle/>
          <a:p>
            <a:pPr>
              <a:buNone/>
            </a:pPr>
            <a:r>
              <a:rPr lang="en-GB" sz="1600" dirty="0" err="1"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lang="en-GB" sz="1600" dirty="0"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list </a:t>
            </a:r>
            <a:r>
              <a:rPr lang="en-GB" sz="1600" dirty="0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lang="en-GB" sz="1600" i="1" dirty="0" err="1">
                <a:solidFill>
                  <a:srgbClr val="00627A"/>
                </a:solidFill>
                <a:effectLst/>
                <a:latin typeface="Consolas" panose="020B0609020204030204" pitchFamily="49" charset="0"/>
              </a:rPr>
              <a:t>listOf</a:t>
            </a:r>
            <a:r>
              <a:rPr lang="en-GB" sz="1600" dirty="0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600" dirty="0">
                <a:solidFill>
                  <a:srgbClr val="1750EB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sz="1600" dirty="0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600" dirty="0">
                <a:solidFill>
                  <a:srgbClr val="1750EB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GB" sz="1600" dirty="0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600" dirty="0">
                <a:solidFill>
                  <a:srgbClr val="1750EB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GB" sz="1600" dirty="0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600" dirty="0">
                <a:solidFill>
                  <a:srgbClr val="1750EB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GB" sz="1600" dirty="0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600" dirty="0">
                <a:solidFill>
                  <a:srgbClr val="1750EB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GB" sz="1600" dirty="0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-GB" sz="1600" dirty="0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lang="en-GB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GB" sz="1600" dirty="0" err="1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600" i="1" dirty="0" err="1">
                <a:solidFill>
                  <a:srgbClr val="00627A"/>
                </a:solidFill>
                <a:effectLst/>
                <a:latin typeface="Consolas" panose="020B0609020204030204" pitchFamily="49" charset="0"/>
              </a:rPr>
              <a:t>forEach</a:t>
            </a:r>
            <a:r>
              <a:rPr lang="en-GB" sz="1600" i="1" dirty="0">
                <a:solidFill>
                  <a:srgbClr val="00627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{ </a:t>
            </a:r>
            <a:r>
              <a:rPr lang="en-GB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GB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-&gt;</a:t>
            </a:r>
            <a:br>
              <a:rPr lang="en-GB" sz="1600" b="1" dirty="0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lang="lt-LT" sz="1600" b="1" dirty="0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GB" sz="1600" i="1" dirty="0" err="1">
                <a:solidFill>
                  <a:srgbClr val="00627A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GB" sz="1600" dirty="0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GB" sz="1600" dirty="0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-GB" sz="1600" dirty="0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lang="en-GB" sz="1600" dirty="0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GB" sz="1600" i="1" dirty="0" err="1">
                <a:solidFill>
                  <a:srgbClr val="00627A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GB" sz="1600" dirty="0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GB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dirty="0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* </a:t>
            </a:r>
            <a:r>
              <a:rPr lang="en-GB" sz="1600" dirty="0">
                <a:solidFill>
                  <a:srgbClr val="1750EB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GB" sz="1600" dirty="0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-GB" sz="1600" dirty="0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lang="en-GB" sz="1600" b="1" dirty="0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}</a:t>
            </a:r>
            <a:endParaRPr lang="en-GB" sz="1600" dirty="0">
              <a:solidFill>
                <a:srgbClr val="080808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65DE9D-E9F3-EC78-3E91-A2F1A375AA5C}"/>
              </a:ext>
            </a:extLst>
          </p:cNvPr>
          <p:cNvSpPr txBox="1"/>
          <p:nvPr/>
        </p:nvSpPr>
        <p:spPr>
          <a:xfrm>
            <a:off x="3960747" y="4071375"/>
            <a:ext cx="4022862" cy="1323439"/>
          </a:xfrm>
          <a:prstGeom prst="rect">
            <a:avLst/>
          </a:prstGeom>
          <a:blipFill>
            <a:blip r:embed="rId2">
              <a:alphaModFix amt="40000"/>
            </a:blip>
            <a:tile tx="0" ty="0" sx="100000" sy="100000" flip="none" algn="tl"/>
          </a:blipFill>
          <a:ln>
            <a:solidFill>
              <a:srgbClr val="000000"/>
            </a:solidFill>
          </a:ln>
        </p:spPr>
        <p:txBody>
          <a:bodyPr wrap="square">
            <a:spAutoFit/>
          </a:bodyPr>
          <a:lstStyle/>
          <a:p>
            <a:pPr>
              <a:buNone/>
            </a:pPr>
            <a:r>
              <a:rPr lang="en-GB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scope</a:t>
            </a:r>
            <a:r>
              <a:rPr lang="en-GB" sz="1600" dirty="0" err="1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600" i="1" dirty="0" err="1">
                <a:solidFill>
                  <a:srgbClr val="00627A"/>
                </a:solidFill>
                <a:effectLst/>
                <a:latin typeface="Consolas" panose="020B0609020204030204" pitchFamily="49" charset="0"/>
              </a:rPr>
              <a:t>launch</a:t>
            </a:r>
            <a:r>
              <a:rPr lang="en-GB" sz="1600" i="1" dirty="0">
                <a:solidFill>
                  <a:srgbClr val="00627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{</a:t>
            </a:r>
            <a:br>
              <a:rPr lang="en-GB" sz="1600" b="1" dirty="0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lang="lt-LT" sz="1600" b="1" dirty="0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GB" sz="1600" i="1" dirty="0" err="1">
                <a:solidFill>
                  <a:srgbClr val="00627A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GB" sz="1600" dirty="0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600" dirty="0">
                <a:solidFill>
                  <a:srgbClr val="067D17"/>
                </a:solidFill>
                <a:effectLst/>
                <a:latin typeface="Consolas" panose="020B0609020204030204" pitchFamily="49" charset="0"/>
              </a:rPr>
              <a:t>"start"</a:t>
            </a:r>
            <a:r>
              <a:rPr lang="en-GB" sz="1600" dirty="0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-GB" sz="1600" dirty="0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lang="en-GB" sz="1600" dirty="0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delay(</a:t>
            </a:r>
            <a:r>
              <a:rPr lang="en-GB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Duration</a:t>
            </a:r>
            <a:r>
              <a:rPr lang="en-GB" sz="1600" dirty="0" err="1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.ofSeconds</a:t>
            </a:r>
            <a:r>
              <a:rPr lang="en-GB" sz="1600" dirty="0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600" dirty="0">
                <a:solidFill>
                  <a:srgbClr val="1750EB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sz="1600" dirty="0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))</a:t>
            </a:r>
            <a:br>
              <a:rPr lang="en-GB" sz="1600" dirty="0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lang="en-GB" sz="1600" dirty="0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GB" sz="1600" i="1" dirty="0" err="1">
                <a:solidFill>
                  <a:srgbClr val="00627A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GB" sz="1600" dirty="0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600" dirty="0">
                <a:solidFill>
                  <a:srgbClr val="067D17"/>
                </a:solidFill>
                <a:effectLst/>
                <a:latin typeface="Consolas" panose="020B0609020204030204" pitchFamily="49" charset="0"/>
              </a:rPr>
              <a:t>"finish"</a:t>
            </a:r>
            <a:r>
              <a:rPr lang="en-GB" sz="1600" dirty="0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-GB" sz="1600" dirty="0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lang="en-GB" sz="1600" b="1" dirty="0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}</a:t>
            </a:r>
            <a:endParaRPr lang="en-GB" sz="1600" dirty="0">
              <a:solidFill>
                <a:srgbClr val="080808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12572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3F8231-D740-507B-9B83-9E0B8E0491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6774A14-6F54-3B89-4882-91080A8AF496}"/>
              </a:ext>
            </a:extLst>
          </p:cNvPr>
          <p:cNvSpPr/>
          <p:nvPr/>
        </p:nvSpPr>
        <p:spPr>
          <a:xfrm>
            <a:off x="1059474" y="908050"/>
            <a:ext cx="10076839" cy="5076825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81000" dir="1860000" sx="99794" sy="99794" algn="ctr" rotWithShape="0">
              <a:srgbClr val="000000">
                <a:alpha val="9763"/>
              </a:srgb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lt-LT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C92DB97-C156-08FB-4598-96CD4C9DC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0488" y="1113555"/>
            <a:ext cx="9775825" cy="963384"/>
          </a:xfrm>
        </p:spPr>
        <p:txBody>
          <a:bodyPr/>
          <a:lstStyle/>
          <a:p>
            <a:r>
              <a:rPr lang="lt-LT" sz="2800" dirty="0"/>
              <a:t>RUN BLOCKING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AEAC635-5382-CD6D-2154-D3A923E107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505" y="2128455"/>
            <a:ext cx="9001470" cy="3378126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GB" sz="2100" b="1" dirty="0" err="1">
                <a:solidFill>
                  <a:schemeClr val="bg2">
                    <a:lumMod val="50000"/>
                  </a:schemeClr>
                </a:solidFill>
                <a:latin typeface="+mn-lt"/>
              </a:rPr>
              <a:t>runBlocking</a:t>
            </a:r>
            <a:r>
              <a:rPr lang="lt-LT" sz="2100" b="1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()</a:t>
            </a:r>
            <a:r>
              <a:rPr lang="en-GB" sz="2100" b="1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 is coroutine builder that does not require coroutine scope</a:t>
            </a:r>
          </a:p>
          <a:p>
            <a:pPr>
              <a:lnSpc>
                <a:spcPct val="150000"/>
              </a:lnSpc>
            </a:pPr>
            <a:r>
              <a:rPr lang="en-GB" sz="2100" b="1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It blocks the current thread until all of its code is completed</a:t>
            </a:r>
          </a:p>
          <a:p>
            <a:pPr>
              <a:lnSpc>
                <a:spcPct val="150000"/>
              </a:lnSpc>
            </a:pPr>
            <a:r>
              <a:rPr lang="en-GB" sz="2100" b="1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It is useful for starting coroutines in places where you need to wait for them, such as main functions in console applications or within unit tests</a:t>
            </a:r>
          </a:p>
        </p:txBody>
      </p:sp>
    </p:spTree>
    <p:extLst>
      <p:ext uri="{BB962C8B-B14F-4D97-AF65-F5344CB8AC3E}">
        <p14:creationId xmlns:p14="http://schemas.microsoft.com/office/powerpoint/2010/main" val="24951345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628DC9-98BD-0859-B682-A6A0BC845C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F2E6CA2-47CD-A073-708C-26EE1E2A2E13}"/>
              </a:ext>
            </a:extLst>
          </p:cNvPr>
          <p:cNvSpPr/>
          <p:nvPr/>
        </p:nvSpPr>
        <p:spPr>
          <a:xfrm>
            <a:off x="1059474" y="908050"/>
            <a:ext cx="10076839" cy="5076825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81000" dir="1860000" sx="99794" sy="99794" algn="ctr" rotWithShape="0">
              <a:srgbClr val="000000">
                <a:alpha val="9763"/>
              </a:srgb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GB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C391B14A-D307-2C84-3F8D-B7959B2B68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0488" y="1113555"/>
            <a:ext cx="9775825" cy="963384"/>
          </a:xfrm>
        </p:spPr>
        <p:txBody>
          <a:bodyPr/>
          <a:lstStyle/>
          <a:p>
            <a:r>
              <a:rPr lang="en-GB" sz="2800" dirty="0"/>
              <a:t>SIMPLE EXAMPLE</a:t>
            </a:r>
            <a:endParaRPr lang="lt-LT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EB282F-5E56-733B-684B-EB849459B9E4}"/>
              </a:ext>
            </a:extLst>
          </p:cNvPr>
          <p:cNvSpPr txBox="1"/>
          <p:nvPr/>
        </p:nvSpPr>
        <p:spPr>
          <a:xfrm>
            <a:off x="3047172" y="2076939"/>
            <a:ext cx="6097656" cy="1277273"/>
          </a:xfrm>
          <a:prstGeom prst="rect">
            <a:avLst/>
          </a:prstGeom>
          <a:blipFill>
            <a:blip r:embed="rId2">
              <a:alphaModFix amt="40000"/>
            </a:blip>
            <a:tile tx="0" ty="0" sx="100000" sy="100000" flip="none" algn="tl"/>
          </a:blipFill>
          <a:ln>
            <a:solidFill>
              <a:srgbClr val="000000"/>
            </a:solidFill>
          </a:ln>
        </p:spPr>
        <p:txBody>
          <a:bodyPr wrap="square">
            <a:spAutoFit/>
          </a:bodyPr>
          <a:lstStyle/>
          <a:p>
            <a:pPr>
              <a:buNone/>
            </a:pPr>
            <a:r>
              <a:rPr lang="en-GB" sz="1100" noProof="1"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fun </a:t>
            </a:r>
            <a:r>
              <a:rPr lang="en-GB" sz="1100" noProof="1">
                <a:solidFill>
                  <a:srgbClr val="00627A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GB" sz="1100" noProof="1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() {</a:t>
            </a:r>
            <a:br>
              <a:rPr lang="en-GB" sz="1100" noProof="1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lang="en-GB" sz="1100" noProof="1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GB" sz="1100" i="1" noProof="1">
                <a:solidFill>
                  <a:srgbClr val="00627A"/>
                </a:solidFill>
                <a:effectLst/>
                <a:latin typeface="Consolas" panose="020B0609020204030204" pitchFamily="49" charset="0"/>
              </a:rPr>
              <a:t>runBlocking </a:t>
            </a:r>
            <a:r>
              <a:rPr lang="en-GB" sz="1100" b="1" noProof="1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{</a:t>
            </a:r>
            <a:br>
              <a:rPr lang="en-GB" sz="1100" b="1" noProof="1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lang="en-GB" sz="1100" b="1" noProof="1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lang="en-GB" sz="1100" i="1" noProof="1">
                <a:solidFill>
                  <a:srgbClr val="00627A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GB" sz="1100" noProof="1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100" noProof="1">
                <a:solidFill>
                  <a:srgbClr val="067D17"/>
                </a:solidFill>
                <a:effectLst/>
                <a:latin typeface="Consolas" panose="020B0609020204030204" pitchFamily="49" charset="0"/>
              </a:rPr>
              <a:t>"Start"</a:t>
            </a:r>
            <a:r>
              <a:rPr lang="en-GB" sz="1100" noProof="1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-GB" sz="1100" noProof="1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lang="en-GB" sz="1100" noProof="1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    delay(</a:t>
            </a:r>
            <a:r>
              <a:rPr lang="en-GB" sz="1100" noProof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Duration</a:t>
            </a:r>
            <a:r>
              <a:rPr lang="en-GB" sz="1100" noProof="1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.ofSeconds(</a:t>
            </a:r>
            <a:r>
              <a:rPr lang="en-GB" sz="1100" noProof="1">
                <a:solidFill>
                  <a:srgbClr val="1750EB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GB" sz="1100" noProof="1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))</a:t>
            </a:r>
            <a:br>
              <a:rPr lang="en-GB" sz="1100" noProof="1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lang="en-GB" sz="1100" noProof="1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lang="en-GB" sz="1100" i="1" noProof="1">
                <a:solidFill>
                  <a:srgbClr val="00627A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GB" sz="1100" noProof="1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100" noProof="1">
                <a:solidFill>
                  <a:srgbClr val="067D17"/>
                </a:solidFill>
                <a:effectLst/>
                <a:latin typeface="Consolas" panose="020B0609020204030204" pitchFamily="49" charset="0"/>
              </a:rPr>
              <a:t>"Finish"</a:t>
            </a:r>
            <a:r>
              <a:rPr lang="en-GB" sz="1100" noProof="1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-GB" sz="1100" noProof="1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lang="en-GB" sz="1100" noProof="1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GB" sz="1100" b="1" noProof="1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lang="en-GB" sz="1100" b="1" noProof="1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lang="en-GB" sz="1100" noProof="1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2176336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F9674C-AC49-0640-A5C7-10C278E06D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F566792-02A1-BB04-2E27-4A26107FD73A}"/>
              </a:ext>
            </a:extLst>
          </p:cNvPr>
          <p:cNvSpPr/>
          <p:nvPr/>
        </p:nvSpPr>
        <p:spPr>
          <a:xfrm>
            <a:off x="1059474" y="908050"/>
            <a:ext cx="10076839" cy="5076825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81000" dir="1860000" sx="99794" sy="99794" algn="ctr" rotWithShape="0">
              <a:srgbClr val="000000">
                <a:alpha val="9763"/>
              </a:srgb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GB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701BA9-6E49-CE32-15D1-717FEC11E9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0488" y="1113555"/>
            <a:ext cx="9775825" cy="963384"/>
          </a:xfrm>
        </p:spPr>
        <p:txBody>
          <a:bodyPr/>
          <a:lstStyle/>
          <a:p>
            <a:r>
              <a:rPr lang="en-GB" sz="2800" dirty="0"/>
              <a:t>COROUTINE BUILDERS. LAUNCH</a:t>
            </a:r>
            <a:endParaRPr lang="lt-LT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B26B10-3564-6D61-E74F-480C781F5EF3}"/>
              </a:ext>
            </a:extLst>
          </p:cNvPr>
          <p:cNvSpPr txBox="1"/>
          <p:nvPr/>
        </p:nvSpPr>
        <p:spPr>
          <a:xfrm>
            <a:off x="3047172" y="2076939"/>
            <a:ext cx="6097656" cy="3308598"/>
          </a:xfrm>
          <a:prstGeom prst="rect">
            <a:avLst/>
          </a:prstGeom>
          <a:blipFill>
            <a:blip r:embed="rId2">
              <a:alphaModFix amt="40000"/>
            </a:blip>
            <a:tile tx="0" ty="0" sx="100000" sy="100000" flip="none" algn="tl"/>
          </a:blipFill>
          <a:ln>
            <a:solidFill>
              <a:srgbClr val="000000"/>
            </a:solidFill>
          </a:ln>
        </p:spPr>
        <p:txBody>
          <a:bodyPr wrap="square">
            <a:spAutoFit/>
          </a:bodyPr>
          <a:lstStyle/>
          <a:p>
            <a:pPr>
              <a:buNone/>
            </a:pPr>
            <a:r>
              <a:rPr lang="en-GB" sz="1100" noProof="1"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fun </a:t>
            </a:r>
            <a:r>
              <a:rPr lang="en-GB" sz="1100" noProof="1">
                <a:solidFill>
                  <a:srgbClr val="00627A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GB" sz="1100" noProof="1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() {</a:t>
            </a:r>
            <a:br>
              <a:rPr lang="en-GB" sz="1100" noProof="1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lang="en-GB" sz="1100" noProof="1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GB" sz="1100" i="1" noProof="1">
                <a:solidFill>
                  <a:srgbClr val="00627A"/>
                </a:solidFill>
                <a:effectLst/>
                <a:latin typeface="Consolas" panose="020B0609020204030204" pitchFamily="49" charset="0"/>
              </a:rPr>
              <a:t>runBlocking </a:t>
            </a:r>
            <a:r>
              <a:rPr lang="en-GB" sz="1100" b="1" noProof="1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{</a:t>
            </a:r>
            <a:br>
              <a:rPr lang="en-GB" sz="1100" b="1" noProof="1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lang="en-GB" sz="1100" b="1" noProof="1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lang="en-GB" sz="1100" i="1" noProof="1">
                <a:solidFill>
                  <a:srgbClr val="00627A"/>
                </a:solidFill>
                <a:effectLst/>
                <a:latin typeface="Consolas" panose="020B0609020204030204" pitchFamily="49" charset="0"/>
              </a:rPr>
              <a:t>launch </a:t>
            </a:r>
            <a:r>
              <a:rPr lang="en-GB" sz="1100" b="1" noProof="1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{</a:t>
            </a:r>
            <a:br>
              <a:rPr lang="en-GB" sz="1100" b="1" noProof="1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lang="en-GB" sz="1100" b="1" noProof="1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lang="en-GB" sz="1100" i="1" noProof="1">
                <a:solidFill>
                  <a:srgbClr val="00627A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GB" sz="1100" noProof="1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100" noProof="1">
                <a:solidFill>
                  <a:srgbClr val="067D17"/>
                </a:solidFill>
                <a:effectLst/>
                <a:latin typeface="Consolas" panose="020B0609020204030204" pitchFamily="49" charset="0"/>
              </a:rPr>
              <a:t>"Job 1 started"</a:t>
            </a:r>
            <a:r>
              <a:rPr lang="en-GB" sz="1100" noProof="1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-GB" sz="1100" noProof="1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lang="en-GB" sz="1100" noProof="1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        delay(</a:t>
            </a:r>
            <a:r>
              <a:rPr lang="en-GB" sz="1100" noProof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Duration</a:t>
            </a:r>
            <a:r>
              <a:rPr lang="en-GB" sz="1100" noProof="1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.ofSeconds(</a:t>
            </a:r>
            <a:r>
              <a:rPr lang="en-GB" sz="1100" noProof="1">
                <a:solidFill>
                  <a:srgbClr val="1750EB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GB" sz="1100" noProof="1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))</a:t>
            </a:r>
            <a:br>
              <a:rPr lang="en-GB" sz="1100" noProof="1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lang="en-GB" sz="1100" noProof="1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lang="en-GB" sz="1100" i="1" noProof="1">
                <a:solidFill>
                  <a:srgbClr val="00627A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GB" sz="1100" noProof="1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100" noProof="1">
                <a:solidFill>
                  <a:srgbClr val="067D17"/>
                </a:solidFill>
                <a:effectLst/>
                <a:latin typeface="Consolas" panose="020B0609020204030204" pitchFamily="49" charset="0"/>
              </a:rPr>
              <a:t>"Job 1 finished"</a:t>
            </a:r>
            <a:r>
              <a:rPr lang="en-GB" sz="1100" noProof="1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-GB" sz="1100" noProof="1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lang="en-GB" sz="1100" noProof="1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lang="en-GB" sz="1100" b="1" noProof="1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lang="en-GB" sz="1100" b="1" noProof="1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br>
              <a:rPr lang="en-GB" sz="1100" b="1" noProof="1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lang="en-GB" sz="1100" b="1" noProof="1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lang="en-GB" sz="1100" i="1" noProof="1">
                <a:solidFill>
                  <a:srgbClr val="00627A"/>
                </a:solidFill>
                <a:effectLst/>
                <a:latin typeface="Consolas" panose="020B0609020204030204" pitchFamily="49" charset="0"/>
              </a:rPr>
              <a:t>launch </a:t>
            </a:r>
            <a:r>
              <a:rPr lang="en-GB" sz="1100" b="1" noProof="1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{</a:t>
            </a:r>
            <a:br>
              <a:rPr lang="en-GB" sz="1100" b="1" noProof="1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lang="en-GB" sz="1100" b="1" noProof="1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lang="en-GB" sz="1100" i="1" noProof="1">
                <a:solidFill>
                  <a:srgbClr val="00627A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GB" sz="1100" noProof="1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100" noProof="1">
                <a:solidFill>
                  <a:srgbClr val="067D17"/>
                </a:solidFill>
                <a:effectLst/>
                <a:latin typeface="Consolas" panose="020B0609020204030204" pitchFamily="49" charset="0"/>
              </a:rPr>
              <a:t>"Job 2 started"</a:t>
            </a:r>
            <a:r>
              <a:rPr lang="en-GB" sz="1100" noProof="1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-GB" sz="1100" noProof="1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lang="en-GB" sz="1100" noProof="1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        delay(</a:t>
            </a:r>
            <a:r>
              <a:rPr lang="en-GB" sz="1100" noProof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Duration</a:t>
            </a:r>
            <a:r>
              <a:rPr lang="en-GB" sz="1100" noProof="1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.ofSeconds(</a:t>
            </a:r>
            <a:r>
              <a:rPr lang="en-GB" sz="1100" noProof="1">
                <a:solidFill>
                  <a:srgbClr val="1750EB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sz="1100" noProof="1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))</a:t>
            </a:r>
            <a:br>
              <a:rPr lang="en-GB" sz="1100" noProof="1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lang="en-GB" sz="1100" noProof="1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lang="en-GB" sz="1100" i="1" noProof="1">
                <a:solidFill>
                  <a:srgbClr val="00627A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GB" sz="1100" noProof="1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100" noProof="1">
                <a:solidFill>
                  <a:srgbClr val="067D17"/>
                </a:solidFill>
                <a:effectLst/>
                <a:latin typeface="Consolas" panose="020B0609020204030204" pitchFamily="49" charset="0"/>
              </a:rPr>
              <a:t>"Job 2 finished"</a:t>
            </a:r>
            <a:r>
              <a:rPr lang="en-GB" sz="1100" noProof="1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-GB" sz="1100" noProof="1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lang="en-GB" sz="1100" noProof="1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lang="en-GB" sz="1100" b="1" noProof="1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lang="en-GB" sz="1100" b="1" noProof="1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br>
              <a:rPr lang="en-GB" sz="1100" b="1" noProof="1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lang="en-GB" sz="1100" b="1" noProof="1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lang="en-GB" sz="1100" i="1" noProof="1">
                <a:solidFill>
                  <a:srgbClr val="00627A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GB" sz="1100" noProof="1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100" noProof="1">
                <a:solidFill>
                  <a:srgbClr val="067D17"/>
                </a:solidFill>
                <a:effectLst/>
                <a:latin typeface="Consolas" panose="020B0609020204030204" pitchFamily="49" charset="0"/>
              </a:rPr>
              <a:t>"Main code started"</a:t>
            </a:r>
            <a:r>
              <a:rPr lang="en-GB" sz="1100" noProof="1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-GB" sz="1100" noProof="1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lang="en-GB" sz="1100" noProof="1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    delay(</a:t>
            </a:r>
            <a:r>
              <a:rPr lang="en-GB" sz="1100" noProof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Duration</a:t>
            </a:r>
            <a:r>
              <a:rPr lang="en-GB" sz="1100" noProof="1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.ofMillis(</a:t>
            </a:r>
            <a:r>
              <a:rPr lang="en-GB" sz="1100" noProof="1">
                <a:solidFill>
                  <a:srgbClr val="1750EB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GB" sz="1100" noProof="1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))</a:t>
            </a:r>
            <a:br>
              <a:rPr lang="en-GB" sz="1100" noProof="1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lang="en-GB" sz="1100" noProof="1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lang="en-GB" sz="1100" i="1" noProof="1">
                <a:solidFill>
                  <a:srgbClr val="00627A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GB" sz="1100" noProof="1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100" noProof="1">
                <a:solidFill>
                  <a:srgbClr val="067D17"/>
                </a:solidFill>
                <a:effectLst/>
                <a:latin typeface="Consolas" panose="020B0609020204030204" pitchFamily="49" charset="0"/>
              </a:rPr>
              <a:t>"Main code finished"</a:t>
            </a:r>
            <a:r>
              <a:rPr lang="en-GB" sz="1100" noProof="1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-GB" sz="1100" noProof="1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lang="en-GB" sz="1100" noProof="1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GB" sz="1100" b="1" noProof="1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lang="en-GB" sz="1100" b="1" noProof="1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lang="en-GB" sz="1100" noProof="1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9161961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FA9F68-80CD-4851-FE5F-E0DD649833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881CEF1-98FC-F62F-49C1-E84E506A6C84}"/>
              </a:ext>
            </a:extLst>
          </p:cNvPr>
          <p:cNvSpPr/>
          <p:nvPr/>
        </p:nvSpPr>
        <p:spPr>
          <a:xfrm>
            <a:off x="1059474" y="908050"/>
            <a:ext cx="10076839" cy="5076825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81000" dir="1860000" sx="99794" sy="99794" algn="ctr" rotWithShape="0">
              <a:srgbClr val="000000">
                <a:alpha val="9763"/>
              </a:srgb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GB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97104C1-962F-3D16-8EAB-546336AE13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0488" y="1113555"/>
            <a:ext cx="9775825" cy="963384"/>
          </a:xfrm>
        </p:spPr>
        <p:txBody>
          <a:bodyPr/>
          <a:lstStyle/>
          <a:p>
            <a:r>
              <a:rPr lang="en-GB" sz="2800" dirty="0"/>
              <a:t>COROUTINE BUILDERS. ASYNC</a:t>
            </a:r>
            <a:endParaRPr lang="lt-LT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84C4B8-D44A-58E3-B518-21FDA72856E8}"/>
              </a:ext>
            </a:extLst>
          </p:cNvPr>
          <p:cNvSpPr txBox="1"/>
          <p:nvPr/>
        </p:nvSpPr>
        <p:spPr>
          <a:xfrm>
            <a:off x="3047172" y="2076939"/>
            <a:ext cx="6097656" cy="3816429"/>
          </a:xfrm>
          <a:prstGeom prst="rect">
            <a:avLst/>
          </a:prstGeom>
          <a:blipFill>
            <a:blip r:embed="rId2">
              <a:alphaModFix amt="40000"/>
            </a:blip>
            <a:tile tx="0" ty="0" sx="100000" sy="100000" flip="none" algn="tl"/>
          </a:blipFill>
          <a:ln>
            <a:solidFill>
              <a:srgbClr val="000000"/>
            </a:solidFill>
          </a:ln>
        </p:spPr>
        <p:txBody>
          <a:bodyPr wrap="square">
            <a:spAutoFit/>
          </a:bodyPr>
          <a:lstStyle/>
          <a:p>
            <a:pPr>
              <a:buNone/>
            </a:pPr>
            <a:r>
              <a:rPr lang="en-GB" sz="1100" noProof="1"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fun </a:t>
            </a:r>
            <a:r>
              <a:rPr lang="en-GB" sz="1100" noProof="1">
                <a:solidFill>
                  <a:srgbClr val="00627A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GB" sz="1100" noProof="1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() {</a:t>
            </a:r>
            <a:br>
              <a:rPr lang="en-GB" sz="1100" noProof="1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lang="en-GB" sz="1100" noProof="1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GB" sz="1100" i="1" noProof="1">
                <a:solidFill>
                  <a:srgbClr val="00627A"/>
                </a:solidFill>
                <a:effectLst/>
                <a:latin typeface="Consolas" panose="020B0609020204030204" pitchFamily="49" charset="0"/>
              </a:rPr>
              <a:t>runBlocking </a:t>
            </a:r>
            <a:r>
              <a:rPr lang="en-GB" sz="1100" b="1" noProof="1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{</a:t>
            </a:r>
            <a:br>
              <a:rPr lang="en-GB" sz="1100" b="1" noProof="1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lang="en-GB" sz="1100" b="1" noProof="1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lang="en-GB" sz="1100" noProof="1"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val </a:t>
            </a:r>
            <a:r>
              <a:rPr lang="en-GB" sz="1100" noProof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job1 </a:t>
            </a:r>
            <a:r>
              <a:rPr lang="en-GB" sz="1100" noProof="1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lang="en-GB" sz="1100" i="1" noProof="1">
                <a:solidFill>
                  <a:srgbClr val="00627A"/>
                </a:solidFill>
                <a:effectLst/>
                <a:latin typeface="Consolas" panose="020B0609020204030204" pitchFamily="49" charset="0"/>
              </a:rPr>
              <a:t>async </a:t>
            </a:r>
            <a:r>
              <a:rPr lang="en-GB" sz="1100" b="1" noProof="1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{</a:t>
            </a:r>
            <a:br>
              <a:rPr lang="en-GB" sz="1100" b="1" noProof="1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lang="en-GB" sz="1100" b="1" noProof="1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lang="en-GB" sz="1100" i="1" noProof="1">
                <a:solidFill>
                  <a:srgbClr val="00627A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GB" sz="1100" noProof="1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100" noProof="1">
                <a:solidFill>
                  <a:srgbClr val="067D17"/>
                </a:solidFill>
                <a:effectLst/>
                <a:latin typeface="Consolas" panose="020B0609020204030204" pitchFamily="49" charset="0"/>
              </a:rPr>
              <a:t>"Job 1 started"</a:t>
            </a:r>
            <a:r>
              <a:rPr lang="en-GB" sz="1100" noProof="1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-GB" sz="1100" noProof="1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lang="en-GB" sz="1100" noProof="1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        delay(</a:t>
            </a:r>
            <a:r>
              <a:rPr lang="en-GB" sz="1100" noProof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Duration</a:t>
            </a:r>
            <a:r>
              <a:rPr lang="en-GB" sz="1100" noProof="1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.ofSeconds(</a:t>
            </a:r>
            <a:r>
              <a:rPr lang="en-GB" sz="1100" noProof="1">
                <a:solidFill>
                  <a:srgbClr val="1750EB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GB" sz="1100" noProof="1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))</a:t>
            </a:r>
            <a:br>
              <a:rPr lang="en-GB" sz="1100" noProof="1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lang="en-GB" sz="1100" noProof="1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lang="en-GB" sz="1100" i="1" noProof="1">
                <a:solidFill>
                  <a:srgbClr val="00627A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GB" sz="1100" noProof="1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100" noProof="1">
                <a:solidFill>
                  <a:srgbClr val="067D17"/>
                </a:solidFill>
                <a:effectLst/>
                <a:latin typeface="Consolas" panose="020B0609020204030204" pitchFamily="49" charset="0"/>
              </a:rPr>
              <a:t>"Job 1 finished"</a:t>
            </a:r>
            <a:r>
              <a:rPr lang="en-GB" sz="1100" noProof="1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-GB" sz="1100" noProof="1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lang="en-GB" sz="1100" noProof="1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lang="en-GB" sz="1100" noProof="1"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GB" sz="1100" noProof="1">
                <a:solidFill>
                  <a:srgbClr val="4A86E8"/>
                </a:solidFill>
                <a:effectLst/>
                <a:latin typeface="Consolas" panose="020B0609020204030204" pitchFamily="49" charset="0"/>
              </a:rPr>
              <a:t>@async </a:t>
            </a:r>
            <a:r>
              <a:rPr lang="en-GB" sz="1100" noProof="1">
                <a:solidFill>
                  <a:srgbClr val="067D17"/>
                </a:solidFill>
                <a:effectLst/>
                <a:latin typeface="Consolas" panose="020B0609020204030204" pitchFamily="49" charset="0"/>
              </a:rPr>
              <a:t>"Job 1 Result"</a:t>
            </a:r>
            <a:br>
              <a:rPr lang="en-GB" sz="1100" noProof="1">
                <a:solidFill>
                  <a:srgbClr val="067D17"/>
                </a:solidFill>
                <a:effectLst/>
                <a:latin typeface="Consolas" panose="020B0609020204030204" pitchFamily="49" charset="0"/>
              </a:rPr>
            </a:br>
            <a:r>
              <a:rPr lang="en-GB" sz="1100" noProof="1">
                <a:solidFill>
                  <a:srgbClr val="067D17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lang="en-GB" sz="1100" b="1" noProof="1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lang="en-GB" sz="1100" b="1" noProof="1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br>
              <a:rPr lang="en-GB" sz="1100" b="1" noProof="1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lang="en-GB" sz="1100" b="1" noProof="1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lang="en-GB" sz="1100" noProof="1"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val </a:t>
            </a:r>
            <a:r>
              <a:rPr lang="en-GB" sz="1100" noProof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job2 </a:t>
            </a:r>
            <a:r>
              <a:rPr lang="en-GB" sz="1100" noProof="1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lang="en-GB" sz="1100" i="1" noProof="1">
                <a:solidFill>
                  <a:srgbClr val="00627A"/>
                </a:solidFill>
                <a:effectLst/>
                <a:latin typeface="Consolas" panose="020B0609020204030204" pitchFamily="49" charset="0"/>
              </a:rPr>
              <a:t>async </a:t>
            </a:r>
            <a:r>
              <a:rPr lang="en-GB" sz="1100" b="1" noProof="1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{</a:t>
            </a:r>
            <a:br>
              <a:rPr lang="en-GB" sz="1100" b="1" noProof="1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lang="en-GB" sz="1100" b="1" noProof="1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lang="en-GB" sz="1100" i="1" noProof="1">
                <a:solidFill>
                  <a:srgbClr val="00627A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GB" sz="1100" noProof="1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100" noProof="1">
                <a:solidFill>
                  <a:srgbClr val="067D17"/>
                </a:solidFill>
                <a:effectLst/>
                <a:latin typeface="Consolas" panose="020B0609020204030204" pitchFamily="49" charset="0"/>
              </a:rPr>
              <a:t>"Job 2 started"</a:t>
            </a:r>
            <a:r>
              <a:rPr lang="en-GB" sz="1100" noProof="1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-GB" sz="1100" noProof="1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lang="en-GB" sz="1100" noProof="1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        delay(</a:t>
            </a:r>
            <a:r>
              <a:rPr lang="en-GB" sz="1100" noProof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Duration</a:t>
            </a:r>
            <a:r>
              <a:rPr lang="en-GB" sz="1100" noProof="1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.ofSeconds(</a:t>
            </a:r>
            <a:r>
              <a:rPr lang="en-GB" sz="1100" noProof="1">
                <a:solidFill>
                  <a:srgbClr val="1750EB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sz="1100" noProof="1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))</a:t>
            </a:r>
            <a:br>
              <a:rPr lang="en-GB" sz="1100" noProof="1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lang="en-GB" sz="1100" noProof="1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lang="en-GB" sz="1100" i="1" noProof="1">
                <a:solidFill>
                  <a:srgbClr val="00627A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GB" sz="1100" noProof="1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100" noProof="1">
                <a:solidFill>
                  <a:srgbClr val="067D17"/>
                </a:solidFill>
                <a:effectLst/>
                <a:latin typeface="Consolas" panose="020B0609020204030204" pitchFamily="49" charset="0"/>
              </a:rPr>
              <a:t>"Job 2 finished"</a:t>
            </a:r>
            <a:r>
              <a:rPr lang="en-GB" sz="1100" noProof="1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-GB" sz="1100" noProof="1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lang="en-GB" sz="1100" noProof="1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lang="en-GB" sz="1100" noProof="1"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GB" sz="1100" noProof="1">
                <a:solidFill>
                  <a:srgbClr val="4A86E8"/>
                </a:solidFill>
                <a:effectLst/>
                <a:latin typeface="Consolas" panose="020B0609020204030204" pitchFamily="49" charset="0"/>
              </a:rPr>
              <a:t>@async </a:t>
            </a:r>
            <a:r>
              <a:rPr lang="en-GB" sz="1100" noProof="1">
                <a:solidFill>
                  <a:srgbClr val="067D17"/>
                </a:solidFill>
                <a:effectLst/>
                <a:latin typeface="Consolas" panose="020B0609020204030204" pitchFamily="49" charset="0"/>
              </a:rPr>
              <a:t>"Job 2 Result"</a:t>
            </a:r>
            <a:br>
              <a:rPr lang="en-GB" sz="1100" noProof="1">
                <a:solidFill>
                  <a:srgbClr val="067D17"/>
                </a:solidFill>
                <a:effectLst/>
                <a:latin typeface="Consolas" panose="020B0609020204030204" pitchFamily="49" charset="0"/>
              </a:rPr>
            </a:br>
            <a:r>
              <a:rPr lang="en-GB" sz="1100" noProof="1">
                <a:solidFill>
                  <a:srgbClr val="067D17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lang="en-GB" sz="1100" b="1" noProof="1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lang="en-GB" sz="1100" b="1" noProof="1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br>
              <a:rPr lang="en-GB" sz="1100" b="1" noProof="1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lang="en-GB" sz="1100" b="1" noProof="1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lang="en-GB" sz="1100" i="1" noProof="1">
                <a:solidFill>
                  <a:srgbClr val="00627A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GB" sz="1100" noProof="1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100" noProof="1">
                <a:solidFill>
                  <a:srgbClr val="067D17"/>
                </a:solidFill>
                <a:effectLst/>
                <a:latin typeface="Consolas" panose="020B0609020204030204" pitchFamily="49" charset="0"/>
              </a:rPr>
              <a:t>"Main code started"</a:t>
            </a:r>
            <a:r>
              <a:rPr lang="en-GB" sz="1100" noProof="1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-GB" sz="1100" noProof="1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lang="en-GB" sz="1100" noProof="1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lang="en-GB" sz="1100" noProof="1"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val </a:t>
            </a:r>
            <a:r>
              <a:rPr lang="en-GB" sz="1100" noProof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results </a:t>
            </a:r>
            <a:r>
              <a:rPr lang="en-GB" sz="1100" noProof="1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lang="en-GB" sz="1100" i="1" noProof="1">
                <a:solidFill>
                  <a:srgbClr val="00627A"/>
                </a:solidFill>
                <a:effectLst/>
                <a:latin typeface="Consolas" panose="020B0609020204030204" pitchFamily="49" charset="0"/>
              </a:rPr>
              <a:t>listOf</a:t>
            </a:r>
            <a:r>
              <a:rPr lang="en-GB" sz="1100" noProof="1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100" noProof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job1</a:t>
            </a:r>
            <a:r>
              <a:rPr lang="en-GB" sz="1100" noProof="1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100" noProof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job2</a:t>
            </a:r>
            <a:r>
              <a:rPr lang="en-GB" sz="1100" noProof="1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).awaitAll()</a:t>
            </a:r>
            <a:br>
              <a:rPr lang="en-GB" sz="1100" noProof="1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lang="en-GB" sz="1100" noProof="1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lang="en-GB" sz="1100" i="1" noProof="1">
                <a:solidFill>
                  <a:srgbClr val="00627A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GB" sz="1100" noProof="1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100" noProof="1">
                <a:solidFill>
                  <a:srgbClr val="067D17"/>
                </a:solidFill>
                <a:effectLst/>
                <a:latin typeface="Consolas" panose="020B0609020204030204" pitchFamily="49" charset="0"/>
              </a:rPr>
              <a:t>"Results: </a:t>
            </a:r>
            <a:r>
              <a:rPr lang="en-GB" sz="1100" noProof="1">
                <a:solidFill>
                  <a:srgbClr val="0037A6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GB" sz="1100" noProof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results</a:t>
            </a:r>
            <a:r>
              <a:rPr lang="en-GB" sz="1100" noProof="1">
                <a:solidFill>
                  <a:srgbClr val="067D17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sz="1100" noProof="1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-GB" sz="1100" noProof="1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lang="en-GB" sz="1100" noProof="1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lang="en-GB" sz="1100" i="1" noProof="1">
                <a:solidFill>
                  <a:srgbClr val="00627A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GB" sz="1100" noProof="1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100" noProof="1">
                <a:solidFill>
                  <a:srgbClr val="067D17"/>
                </a:solidFill>
                <a:effectLst/>
                <a:latin typeface="Consolas" panose="020B0609020204030204" pitchFamily="49" charset="0"/>
              </a:rPr>
              <a:t>"Main code finished"</a:t>
            </a:r>
            <a:r>
              <a:rPr lang="en-GB" sz="1100" noProof="1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-GB" sz="1100" noProof="1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lang="en-GB" sz="1100" noProof="1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GB" sz="1100" b="1" noProof="1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lang="en-GB" sz="1100" b="1" noProof="1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lang="en-GB" sz="1100" noProof="1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2685301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443887-BD0C-976B-2323-9F716ACCA5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A3AA86F-3B20-1BAA-6D74-42BD4F512838}"/>
              </a:ext>
            </a:extLst>
          </p:cNvPr>
          <p:cNvSpPr/>
          <p:nvPr/>
        </p:nvSpPr>
        <p:spPr>
          <a:xfrm>
            <a:off x="1059474" y="908050"/>
            <a:ext cx="10076839" cy="5076825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81000" dir="1860000" sx="99794" sy="99794" algn="ctr" rotWithShape="0">
              <a:srgbClr val="000000">
                <a:alpha val="9763"/>
              </a:srgb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lt-LT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664968A-7D05-15AD-6DE8-157E6413A1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0488" y="1113555"/>
            <a:ext cx="9775825" cy="963384"/>
          </a:xfrm>
        </p:spPr>
        <p:txBody>
          <a:bodyPr/>
          <a:lstStyle/>
          <a:p>
            <a:r>
              <a:rPr lang="en-GB" sz="2800" dirty="0"/>
              <a:t>LAUNCH VS ASYNC</a:t>
            </a:r>
            <a:endParaRPr lang="lt-LT" sz="2800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239CE519-E83D-D3D9-C8C1-942FDF6575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505" y="2128454"/>
            <a:ext cx="9001470" cy="3821495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GB" sz="2100" b="1" dirty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rPr>
              <a:t>If you need to return result use async. Do not write to shared mutable state with launch</a:t>
            </a:r>
          </a:p>
          <a:p>
            <a:pPr>
              <a:lnSpc>
                <a:spcPct val="150000"/>
              </a:lnSpc>
            </a:pPr>
            <a:r>
              <a:rPr lang="en-GB" sz="2100" b="1" dirty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rPr>
              <a:t>launch returns Job, async return </a:t>
            </a:r>
            <a:r>
              <a:rPr lang="en-GB" sz="2100" b="1" dirty="0" err="1">
                <a:solidFill>
                  <a:schemeClr val="bg2">
                    <a:lumMod val="50000"/>
                  </a:schemeClr>
                </a:solidFill>
                <a:effectLst/>
                <a:latin typeface="+mn-lt"/>
              </a:rPr>
              <a:t>Deffered</a:t>
            </a:r>
            <a:endParaRPr lang="en-GB" sz="2100" b="1" dirty="0">
              <a:solidFill>
                <a:schemeClr val="bg2">
                  <a:lumMod val="50000"/>
                </a:schemeClr>
              </a:solidFill>
              <a:effectLst/>
              <a:latin typeface="+mn-lt"/>
            </a:endParaRPr>
          </a:p>
          <a:p>
            <a:pPr lvl="1">
              <a:lnSpc>
                <a:spcPct val="150000"/>
              </a:lnSpc>
            </a:pPr>
            <a:r>
              <a:rPr lang="en-GB" sz="1700" b="1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use join on Job to wait for coroutine to finish</a:t>
            </a:r>
          </a:p>
          <a:p>
            <a:pPr lvl="1">
              <a:lnSpc>
                <a:spcPct val="150000"/>
              </a:lnSpc>
            </a:pPr>
            <a:r>
              <a:rPr lang="en-GB" sz="1700" b="1" dirty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rPr>
              <a:t>use await</a:t>
            </a:r>
            <a:r>
              <a:rPr lang="lt-LT" sz="1700" b="1" dirty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rPr>
              <a:t>() </a:t>
            </a:r>
            <a:r>
              <a:rPr lang="lt-LT" sz="1700" b="1" dirty="0" err="1">
                <a:solidFill>
                  <a:schemeClr val="bg2">
                    <a:lumMod val="50000"/>
                  </a:schemeClr>
                </a:solidFill>
                <a:effectLst/>
                <a:latin typeface="+mn-lt"/>
              </a:rPr>
              <a:t>on</a:t>
            </a:r>
            <a:r>
              <a:rPr lang="lt-LT" sz="1700" b="1" dirty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rPr>
              <a:t> </a:t>
            </a:r>
            <a:r>
              <a:rPr lang="lt-LT" sz="1700" b="1" dirty="0" err="1">
                <a:solidFill>
                  <a:schemeClr val="bg2">
                    <a:lumMod val="50000"/>
                  </a:schemeClr>
                </a:solidFill>
                <a:effectLst/>
                <a:latin typeface="+mn-lt"/>
              </a:rPr>
              <a:t>Job</a:t>
            </a:r>
            <a:r>
              <a:rPr lang="en-GB" sz="1700" b="1" dirty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rPr>
              <a:t> or </a:t>
            </a:r>
            <a:r>
              <a:rPr lang="en-GB" sz="1700" b="1" dirty="0" err="1">
                <a:solidFill>
                  <a:schemeClr val="bg2">
                    <a:lumMod val="50000"/>
                  </a:schemeClr>
                </a:solidFill>
                <a:effectLst/>
                <a:latin typeface="+mn-lt"/>
              </a:rPr>
              <a:t>awaitAll</a:t>
            </a:r>
            <a:r>
              <a:rPr lang="lt-LT" sz="1700" b="1" dirty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rPr>
              <a:t>()</a:t>
            </a:r>
            <a:r>
              <a:rPr lang="en-GB" sz="1700" b="1" dirty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rPr>
              <a:t> on </a:t>
            </a:r>
            <a:r>
              <a:rPr lang="en-GB" sz="1700" b="1" dirty="0" err="1">
                <a:solidFill>
                  <a:schemeClr val="bg2">
                    <a:lumMod val="50000"/>
                  </a:schemeClr>
                </a:solidFill>
                <a:effectLst/>
                <a:latin typeface="+mn-lt"/>
              </a:rPr>
              <a:t>Deffered</a:t>
            </a:r>
            <a:r>
              <a:rPr lang="en-GB" sz="1700" b="1" dirty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rPr>
              <a:t> to wait for coroutine(s) to finish</a:t>
            </a:r>
          </a:p>
          <a:p>
            <a:pPr lvl="1">
              <a:lnSpc>
                <a:spcPct val="150000"/>
              </a:lnSpc>
            </a:pPr>
            <a:r>
              <a:rPr lang="en-GB" sz="1700" b="1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In either way parent coroutine is suspended to wait for result</a:t>
            </a:r>
          </a:p>
          <a:p>
            <a:pPr>
              <a:lnSpc>
                <a:spcPct val="150000"/>
              </a:lnSpc>
            </a:pPr>
            <a:r>
              <a:rPr lang="en-GB" sz="2100" b="1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async does not re-throw exceptions until await is called</a:t>
            </a:r>
            <a:endParaRPr lang="en-GB" sz="2100" b="1" dirty="0">
              <a:solidFill>
                <a:schemeClr val="bg2">
                  <a:lumMod val="50000"/>
                </a:schemeClr>
              </a:solidFill>
              <a:effectLst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610124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247A76-E4EE-FA30-ADA9-3E5EA079AF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317090E-83E9-026F-03DF-381904E58149}"/>
              </a:ext>
            </a:extLst>
          </p:cNvPr>
          <p:cNvSpPr/>
          <p:nvPr/>
        </p:nvSpPr>
        <p:spPr>
          <a:xfrm>
            <a:off x="1059474" y="908050"/>
            <a:ext cx="10076839" cy="5076825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81000" dir="1860000" sx="99794" sy="99794" algn="ctr" rotWithShape="0">
              <a:srgbClr val="000000">
                <a:alpha val="9763"/>
              </a:srgb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GB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D8B424D-B296-B950-087F-78A5B63747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0488" y="1113555"/>
            <a:ext cx="9775825" cy="963384"/>
          </a:xfrm>
        </p:spPr>
        <p:txBody>
          <a:bodyPr/>
          <a:lstStyle/>
          <a:p>
            <a:r>
              <a:rPr lang="en-GB" sz="2800" dirty="0"/>
              <a:t>COROUTINE BUILDERS. LAZY</a:t>
            </a:r>
            <a:endParaRPr lang="lt-LT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FF51E4-7CC5-F57F-1C19-1B35559EFA87}"/>
              </a:ext>
            </a:extLst>
          </p:cNvPr>
          <p:cNvSpPr txBox="1"/>
          <p:nvPr/>
        </p:nvSpPr>
        <p:spPr>
          <a:xfrm>
            <a:off x="3047172" y="2076939"/>
            <a:ext cx="6097656" cy="3647152"/>
          </a:xfrm>
          <a:prstGeom prst="rect">
            <a:avLst/>
          </a:prstGeom>
          <a:blipFill>
            <a:blip r:embed="rId2">
              <a:alphaModFix amt="40000"/>
            </a:blip>
            <a:tile tx="0" ty="0" sx="100000" sy="100000" flip="none" algn="tl"/>
          </a:blipFill>
          <a:ln>
            <a:solidFill>
              <a:srgbClr val="000000"/>
            </a:solidFill>
          </a:ln>
        </p:spPr>
        <p:txBody>
          <a:bodyPr wrap="square">
            <a:spAutoFit/>
          </a:bodyPr>
          <a:lstStyle/>
          <a:p>
            <a:pPr>
              <a:buNone/>
            </a:pPr>
            <a:r>
              <a:rPr lang="en-GB" sz="1100" noProof="1"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fun </a:t>
            </a:r>
            <a:r>
              <a:rPr lang="en-GB" sz="1100" noProof="1">
                <a:solidFill>
                  <a:srgbClr val="00627A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GB" sz="1100" noProof="1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() {</a:t>
            </a:r>
            <a:br>
              <a:rPr lang="en-GB" sz="1100" noProof="1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lang="en-GB" sz="1100" noProof="1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GB" sz="1100" i="1" noProof="1">
                <a:solidFill>
                  <a:srgbClr val="00627A"/>
                </a:solidFill>
                <a:effectLst/>
                <a:latin typeface="Consolas" panose="020B0609020204030204" pitchFamily="49" charset="0"/>
              </a:rPr>
              <a:t>runBlocking </a:t>
            </a:r>
            <a:r>
              <a:rPr lang="en-GB" sz="1100" b="1" noProof="1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{</a:t>
            </a:r>
            <a:br>
              <a:rPr lang="en-GB" sz="1100" b="1" noProof="1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lang="en-GB" sz="1100" b="1" noProof="1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lang="en-GB" sz="1100" noProof="1"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val </a:t>
            </a:r>
            <a:r>
              <a:rPr lang="en-GB" sz="1100" noProof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job1 </a:t>
            </a:r>
            <a:r>
              <a:rPr lang="en-GB" sz="1100" noProof="1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lang="en-GB" sz="1100" i="1" noProof="1">
                <a:solidFill>
                  <a:srgbClr val="00627A"/>
                </a:solidFill>
                <a:effectLst/>
                <a:latin typeface="Consolas" panose="020B0609020204030204" pitchFamily="49" charset="0"/>
              </a:rPr>
              <a:t>launch</a:t>
            </a:r>
            <a:r>
              <a:rPr lang="en-GB" sz="1100" noProof="1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100" noProof="1">
                <a:solidFill>
                  <a:srgbClr val="4A86E8"/>
                </a:solidFill>
                <a:effectLst/>
                <a:latin typeface="Consolas" panose="020B0609020204030204" pitchFamily="49" charset="0"/>
              </a:rPr>
              <a:t>start = </a:t>
            </a:r>
            <a:r>
              <a:rPr lang="en-GB" sz="1100" noProof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CoroutineStart</a:t>
            </a:r>
            <a:r>
              <a:rPr lang="en-GB" sz="1100" noProof="1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100" i="1" noProof="1">
                <a:solidFill>
                  <a:srgbClr val="871094"/>
                </a:solidFill>
                <a:effectLst/>
                <a:latin typeface="Consolas" panose="020B0609020204030204" pitchFamily="49" charset="0"/>
              </a:rPr>
              <a:t>LAZY</a:t>
            </a:r>
            <a:r>
              <a:rPr lang="en-GB" sz="1100" noProof="1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GB" sz="1100" b="1" noProof="1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{</a:t>
            </a:r>
            <a:br>
              <a:rPr lang="en-GB" sz="1100" b="1" noProof="1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lang="en-GB" sz="1100" b="1" noProof="1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lang="en-GB" sz="1100" i="1" noProof="1">
                <a:solidFill>
                  <a:srgbClr val="00627A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GB" sz="1100" noProof="1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100" noProof="1">
                <a:solidFill>
                  <a:srgbClr val="067D17"/>
                </a:solidFill>
                <a:effectLst/>
                <a:latin typeface="Consolas" panose="020B0609020204030204" pitchFamily="49" charset="0"/>
              </a:rPr>
              <a:t>"Job 1 started"</a:t>
            </a:r>
            <a:r>
              <a:rPr lang="en-GB" sz="1100" noProof="1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-GB" sz="1100" noProof="1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lang="en-GB" sz="1100" noProof="1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        delay(</a:t>
            </a:r>
            <a:r>
              <a:rPr lang="en-GB" sz="1100" noProof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Duration</a:t>
            </a:r>
            <a:r>
              <a:rPr lang="en-GB" sz="1100" noProof="1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.ofSeconds(</a:t>
            </a:r>
            <a:r>
              <a:rPr lang="en-GB" sz="1100" noProof="1">
                <a:solidFill>
                  <a:srgbClr val="1750EB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GB" sz="1100" noProof="1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))</a:t>
            </a:r>
            <a:br>
              <a:rPr lang="en-GB" sz="1100" noProof="1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lang="en-GB" sz="1100" noProof="1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lang="en-GB" sz="1100" i="1" noProof="1">
                <a:solidFill>
                  <a:srgbClr val="00627A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GB" sz="1100" noProof="1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100" noProof="1">
                <a:solidFill>
                  <a:srgbClr val="067D17"/>
                </a:solidFill>
                <a:effectLst/>
                <a:latin typeface="Consolas" panose="020B0609020204030204" pitchFamily="49" charset="0"/>
              </a:rPr>
              <a:t>"Job 1 finished"</a:t>
            </a:r>
            <a:r>
              <a:rPr lang="en-GB" sz="1100" noProof="1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-GB" sz="1100" noProof="1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lang="en-GB" sz="1100" noProof="1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lang="en-GB" sz="1100" b="1" noProof="1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lang="en-GB" sz="1100" b="1" noProof="1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br>
              <a:rPr lang="en-GB" sz="1100" b="1" noProof="1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lang="en-GB" sz="1100" b="1" noProof="1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lang="en-GB" sz="1100" noProof="1"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val </a:t>
            </a:r>
            <a:r>
              <a:rPr lang="en-GB" sz="1100" noProof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job2 </a:t>
            </a:r>
            <a:r>
              <a:rPr lang="en-GB" sz="1100" noProof="1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lang="en-GB" sz="1100" i="1" noProof="1">
                <a:solidFill>
                  <a:srgbClr val="00627A"/>
                </a:solidFill>
                <a:effectLst/>
                <a:latin typeface="Consolas" panose="020B0609020204030204" pitchFamily="49" charset="0"/>
              </a:rPr>
              <a:t>launch</a:t>
            </a:r>
            <a:r>
              <a:rPr lang="en-GB" sz="1100" noProof="1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100" noProof="1">
                <a:solidFill>
                  <a:srgbClr val="4A86E8"/>
                </a:solidFill>
                <a:effectLst/>
                <a:latin typeface="Consolas" panose="020B0609020204030204" pitchFamily="49" charset="0"/>
              </a:rPr>
              <a:t>start = </a:t>
            </a:r>
            <a:r>
              <a:rPr lang="en-GB" sz="1100" noProof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CoroutineStart</a:t>
            </a:r>
            <a:r>
              <a:rPr lang="en-GB" sz="1100" noProof="1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100" i="1" noProof="1">
                <a:solidFill>
                  <a:srgbClr val="871094"/>
                </a:solidFill>
                <a:effectLst/>
                <a:latin typeface="Consolas" panose="020B0609020204030204" pitchFamily="49" charset="0"/>
              </a:rPr>
              <a:t>LAZY</a:t>
            </a:r>
            <a:r>
              <a:rPr lang="en-GB" sz="1100" noProof="1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GB" sz="1100" b="1" noProof="1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{</a:t>
            </a:r>
            <a:br>
              <a:rPr lang="en-GB" sz="1100" b="1" noProof="1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lang="en-GB" sz="1100" b="1" noProof="1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lang="en-GB" sz="1100" i="1" noProof="1">
                <a:solidFill>
                  <a:srgbClr val="00627A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GB" sz="1100" noProof="1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100" noProof="1">
                <a:solidFill>
                  <a:srgbClr val="067D17"/>
                </a:solidFill>
                <a:effectLst/>
                <a:latin typeface="Consolas" panose="020B0609020204030204" pitchFamily="49" charset="0"/>
              </a:rPr>
              <a:t>"Job 2 started"</a:t>
            </a:r>
            <a:r>
              <a:rPr lang="en-GB" sz="1100" noProof="1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-GB" sz="1100" noProof="1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lang="en-GB" sz="1100" noProof="1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        delay(</a:t>
            </a:r>
            <a:r>
              <a:rPr lang="en-GB" sz="1100" noProof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Duration</a:t>
            </a:r>
            <a:r>
              <a:rPr lang="en-GB" sz="1100" noProof="1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.ofSeconds(</a:t>
            </a:r>
            <a:r>
              <a:rPr lang="en-GB" sz="1100" noProof="1">
                <a:solidFill>
                  <a:srgbClr val="1750EB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sz="1100" noProof="1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))</a:t>
            </a:r>
            <a:br>
              <a:rPr lang="en-GB" sz="1100" noProof="1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lang="en-GB" sz="1100" noProof="1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lang="en-GB" sz="1100" i="1" noProof="1">
                <a:solidFill>
                  <a:srgbClr val="00627A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GB" sz="1100" noProof="1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100" noProof="1">
                <a:solidFill>
                  <a:srgbClr val="067D17"/>
                </a:solidFill>
                <a:effectLst/>
                <a:latin typeface="Consolas" panose="020B0609020204030204" pitchFamily="49" charset="0"/>
              </a:rPr>
              <a:t>"Job 2 finished"</a:t>
            </a:r>
            <a:r>
              <a:rPr lang="en-GB" sz="1100" noProof="1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-GB" sz="1100" noProof="1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lang="en-GB" sz="1100" noProof="1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lang="en-GB" sz="1100" b="1" noProof="1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lang="en-GB" sz="1100" b="1" noProof="1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br>
              <a:rPr lang="en-GB" sz="1100" b="1" noProof="1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lang="en-GB" sz="1100" b="1" noProof="1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lang="en-GB" sz="1100" i="1" noProof="1">
                <a:solidFill>
                  <a:srgbClr val="00627A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GB" sz="1100" noProof="1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100" noProof="1">
                <a:solidFill>
                  <a:srgbClr val="067D17"/>
                </a:solidFill>
                <a:effectLst/>
                <a:latin typeface="Consolas" panose="020B0609020204030204" pitchFamily="49" charset="0"/>
              </a:rPr>
              <a:t>"Main code started"</a:t>
            </a:r>
            <a:r>
              <a:rPr lang="en-GB" sz="1100" noProof="1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-GB" sz="1100" noProof="1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lang="en-GB" sz="1100" noProof="1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lang="en-GB" sz="1100" noProof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job1</a:t>
            </a:r>
            <a:r>
              <a:rPr lang="en-GB" sz="1100" noProof="1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.start()</a:t>
            </a:r>
            <a:br>
              <a:rPr lang="en-GB" sz="1100" noProof="1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lang="en-GB" sz="1100" noProof="1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    delay(</a:t>
            </a:r>
            <a:r>
              <a:rPr lang="en-GB" sz="1100" noProof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Duration</a:t>
            </a:r>
            <a:r>
              <a:rPr lang="en-GB" sz="1100" noProof="1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.ofSeconds(</a:t>
            </a:r>
            <a:r>
              <a:rPr lang="en-GB" sz="1100" noProof="1">
                <a:solidFill>
                  <a:srgbClr val="1750EB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GB" sz="1100" noProof="1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))</a:t>
            </a:r>
            <a:br>
              <a:rPr lang="en-GB" sz="1100" noProof="1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lang="en-GB" sz="1100" noProof="1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lang="en-GB" sz="1100" i="1" noProof="1">
                <a:solidFill>
                  <a:srgbClr val="00627A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GB" sz="1100" noProof="1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100" noProof="1">
                <a:solidFill>
                  <a:srgbClr val="067D17"/>
                </a:solidFill>
                <a:effectLst/>
                <a:latin typeface="Consolas" panose="020B0609020204030204" pitchFamily="49" charset="0"/>
              </a:rPr>
              <a:t>"Main code finished"</a:t>
            </a:r>
            <a:r>
              <a:rPr lang="en-GB" sz="1100" noProof="1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-GB" sz="1100" noProof="1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lang="en-GB" sz="1100" noProof="1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lang="en-GB" sz="1100" noProof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job2</a:t>
            </a:r>
            <a:r>
              <a:rPr lang="en-GB" sz="1100" noProof="1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.start()</a:t>
            </a:r>
            <a:br>
              <a:rPr lang="en-GB" sz="1100" noProof="1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lang="en-GB" sz="1100" noProof="1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GB" sz="1100" b="1" noProof="1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lang="en-GB" sz="1100" b="1" noProof="1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lang="en-GB" sz="1100" noProof="1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6633394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91ADB9-D622-189E-46E6-CC298624DC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6E758BC-AD0A-25F2-6E7E-F685CD2ED75A}"/>
              </a:ext>
            </a:extLst>
          </p:cNvPr>
          <p:cNvSpPr/>
          <p:nvPr/>
        </p:nvSpPr>
        <p:spPr>
          <a:xfrm>
            <a:off x="1059474" y="908050"/>
            <a:ext cx="10076839" cy="5076825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81000" dir="1860000" sx="99794" sy="99794" algn="ctr" rotWithShape="0">
              <a:srgbClr val="000000">
                <a:alpha val="9763"/>
              </a:srgb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GB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FDC64F3-CC3E-F3FA-0979-B2F25AB749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0488" y="1113555"/>
            <a:ext cx="9775825" cy="963384"/>
          </a:xfrm>
        </p:spPr>
        <p:txBody>
          <a:bodyPr/>
          <a:lstStyle/>
          <a:p>
            <a:r>
              <a:rPr lang="en-GB" sz="2800" dirty="0"/>
              <a:t>ALL COROUTINES EXECURED ON SAME THREAD</a:t>
            </a:r>
            <a:endParaRPr lang="lt-LT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43D0B3-12B3-CCA4-F19D-8795AD699A85}"/>
              </a:ext>
            </a:extLst>
          </p:cNvPr>
          <p:cNvSpPr txBox="1"/>
          <p:nvPr/>
        </p:nvSpPr>
        <p:spPr>
          <a:xfrm>
            <a:off x="3047172" y="2076939"/>
            <a:ext cx="6097656" cy="3308598"/>
          </a:xfrm>
          <a:prstGeom prst="rect">
            <a:avLst/>
          </a:prstGeom>
          <a:blipFill>
            <a:blip r:embed="rId2">
              <a:alphaModFix amt="40000"/>
            </a:blip>
            <a:tile tx="0" ty="0" sx="100000" sy="100000" flip="none" algn="tl"/>
          </a:blipFill>
          <a:ln>
            <a:solidFill>
              <a:srgbClr val="000000"/>
            </a:solidFill>
          </a:ln>
        </p:spPr>
        <p:txBody>
          <a:bodyPr wrap="square">
            <a:spAutoFit/>
          </a:bodyPr>
          <a:lstStyle/>
          <a:p>
            <a:pPr>
              <a:buNone/>
            </a:pPr>
            <a:r>
              <a:rPr lang="en-GB" sz="1100" noProof="1"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fun </a:t>
            </a:r>
            <a:r>
              <a:rPr lang="en-GB" sz="1100" noProof="1">
                <a:solidFill>
                  <a:srgbClr val="00627A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GB" sz="1100" noProof="1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() {</a:t>
            </a:r>
            <a:br>
              <a:rPr lang="en-GB" sz="1100" noProof="1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lang="en-GB" sz="1100" noProof="1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GB" sz="1100" i="1" noProof="1">
                <a:solidFill>
                  <a:srgbClr val="00627A"/>
                </a:solidFill>
                <a:effectLst/>
                <a:latin typeface="Consolas" panose="020B0609020204030204" pitchFamily="49" charset="0"/>
              </a:rPr>
              <a:t>runBlocking </a:t>
            </a:r>
            <a:r>
              <a:rPr lang="en-GB" sz="1100" b="1" noProof="1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{</a:t>
            </a:r>
            <a:br>
              <a:rPr lang="en-GB" sz="1100" b="1" noProof="1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lang="en-GB" sz="1100" b="1" noProof="1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lang="en-GB" sz="1100" i="1" noProof="1">
                <a:solidFill>
                  <a:srgbClr val="00627A"/>
                </a:solidFill>
                <a:effectLst/>
                <a:latin typeface="Consolas" panose="020B0609020204030204" pitchFamily="49" charset="0"/>
              </a:rPr>
              <a:t>launch </a:t>
            </a:r>
            <a:r>
              <a:rPr lang="en-GB" sz="1100" b="1" noProof="1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{</a:t>
            </a:r>
            <a:br>
              <a:rPr lang="en-GB" sz="1100" b="1" noProof="1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lang="en-GB" sz="1100" b="1" noProof="1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lang="en-GB" sz="1100" i="1" noProof="1">
                <a:solidFill>
                  <a:srgbClr val="00627A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GB" sz="1100" noProof="1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100" noProof="1">
                <a:solidFill>
                  <a:srgbClr val="067D17"/>
                </a:solidFill>
                <a:effectLst/>
                <a:latin typeface="Consolas" panose="020B0609020204030204" pitchFamily="49" charset="0"/>
              </a:rPr>
              <a:t>"Job 1 started on </a:t>
            </a:r>
            <a:r>
              <a:rPr lang="en-GB" sz="1100" noProof="1">
                <a:solidFill>
                  <a:srgbClr val="0037A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GB" sz="1100" noProof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Thread</a:t>
            </a:r>
            <a:r>
              <a:rPr lang="en-GB" sz="1100" noProof="1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.currentThread().</a:t>
            </a:r>
            <a:r>
              <a:rPr lang="en-GB" sz="1100" i="1" noProof="1">
                <a:solidFill>
                  <a:srgbClr val="871094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GB" sz="1100" noProof="1">
                <a:solidFill>
                  <a:srgbClr val="0037A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GB" sz="1100" noProof="1">
                <a:solidFill>
                  <a:srgbClr val="067D17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sz="1100" noProof="1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-GB" sz="1100" noProof="1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lang="en-GB" sz="1100" noProof="1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        delay(</a:t>
            </a:r>
            <a:r>
              <a:rPr lang="en-GB" sz="1100" noProof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Duration</a:t>
            </a:r>
            <a:r>
              <a:rPr lang="en-GB" sz="1100" noProof="1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.ofSeconds(</a:t>
            </a:r>
            <a:r>
              <a:rPr lang="en-GB" sz="1100" noProof="1">
                <a:solidFill>
                  <a:srgbClr val="1750EB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GB" sz="1100" noProof="1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))</a:t>
            </a:r>
            <a:br>
              <a:rPr lang="en-GB" sz="1100" noProof="1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lang="en-GB" sz="1100" noProof="1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lang="en-GB" sz="1100" i="1" noProof="1">
                <a:solidFill>
                  <a:srgbClr val="00627A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GB" sz="1100" noProof="1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100" noProof="1">
                <a:solidFill>
                  <a:srgbClr val="067D17"/>
                </a:solidFill>
                <a:effectLst/>
                <a:latin typeface="Consolas" panose="020B0609020204030204" pitchFamily="49" charset="0"/>
              </a:rPr>
              <a:t>"Job 1 finished on </a:t>
            </a:r>
            <a:r>
              <a:rPr lang="en-GB" sz="1100" noProof="1">
                <a:solidFill>
                  <a:srgbClr val="0037A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GB" sz="1100" noProof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Thread</a:t>
            </a:r>
            <a:r>
              <a:rPr lang="en-GB" sz="1100" noProof="1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.currentThread().</a:t>
            </a:r>
            <a:r>
              <a:rPr lang="en-GB" sz="1100" i="1" noProof="1">
                <a:solidFill>
                  <a:srgbClr val="871094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GB" sz="1100" noProof="1">
                <a:solidFill>
                  <a:srgbClr val="0037A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GB" sz="1100" noProof="1">
                <a:solidFill>
                  <a:srgbClr val="067D17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sz="1100" noProof="1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-GB" sz="1100" noProof="1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lang="en-GB" sz="1100" noProof="1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lang="en-GB" sz="1100" b="1" noProof="1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lang="en-GB" sz="1100" b="1" noProof="1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br>
              <a:rPr lang="en-GB" sz="1100" b="1" noProof="1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lang="en-GB" sz="1100" b="1" noProof="1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lang="en-GB" sz="1100" i="1" noProof="1">
                <a:solidFill>
                  <a:srgbClr val="00627A"/>
                </a:solidFill>
                <a:effectLst/>
                <a:latin typeface="Consolas" panose="020B0609020204030204" pitchFamily="49" charset="0"/>
              </a:rPr>
              <a:t>launch </a:t>
            </a:r>
            <a:r>
              <a:rPr lang="en-GB" sz="1100" b="1" noProof="1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{</a:t>
            </a:r>
            <a:br>
              <a:rPr lang="en-GB" sz="1100" b="1" noProof="1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lang="en-GB" sz="1100" b="1" noProof="1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lang="en-GB" sz="1100" i="1" noProof="1">
                <a:solidFill>
                  <a:srgbClr val="00627A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GB" sz="1100" noProof="1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100" noProof="1">
                <a:solidFill>
                  <a:srgbClr val="067D17"/>
                </a:solidFill>
                <a:effectLst/>
                <a:latin typeface="Consolas" panose="020B0609020204030204" pitchFamily="49" charset="0"/>
              </a:rPr>
              <a:t>"Job 2 started on </a:t>
            </a:r>
            <a:r>
              <a:rPr lang="en-GB" sz="1100" noProof="1">
                <a:solidFill>
                  <a:srgbClr val="0037A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GB" sz="1100" noProof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Thread</a:t>
            </a:r>
            <a:r>
              <a:rPr lang="en-GB" sz="1100" noProof="1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.currentThread().</a:t>
            </a:r>
            <a:r>
              <a:rPr lang="en-GB" sz="1100" i="1" noProof="1">
                <a:solidFill>
                  <a:srgbClr val="871094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GB" sz="1100" noProof="1">
                <a:solidFill>
                  <a:srgbClr val="0037A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GB" sz="1100" noProof="1">
                <a:solidFill>
                  <a:srgbClr val="067D17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sz="1100" noProof="1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-GB" sz="1100" noProof="1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lang="en-GB" sz="1100" noProof="1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        delay(</a:t>
            </a:r>
            <a:r>
              <a:rPr lang="en-GB" sz="1100" noProof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Duration</a:t>
            </a:r>
            <a:r>
              <a:rPr lang="en-GB" sz="1100" noProof="1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.ofSeconds(</a:t>
            </a:r>
            <a:r>
              <a:rPr lang="en-GB" sz="1100" noProof="1">
                <a:solidFill>
                  <a:srgbClr val="1750EB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sz="1100" noProof="1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))</a:t>
            </a:r>
            <a:br>
              <a:rPr lang="en-GB" sz="1100" noProof="1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lang="en-GB" sz="1100" noProof="1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lang="en-GB" sz="1100" i="1" noProof="1">
                <a:solidFill>
                  <a:srgbClr val="00627A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GB" sz="1100" noProof="1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100" noProof="1">
                <a:solidFill>
                  <a:srgbClr val="067D17"/>
                </a:solidFill>
                <a:effectLst/>
                <a:latin typeface="Consolas" panose="020B0609020204030204" pitchFamily="49" charset="0"/>
              </a:rPr>
              <a:t>"Job 2 finished on </a:t>
            </a:r>
            <a:r>
              <a:rPr lang="en-GB" sz="1100" noProof="1">
                <a:solidFill>
                  <a:srgbClr val="0037A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GB" sz="1100" noProof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Thread</a:t>
            </a:r>
            <a:r>
              <a:rPr lang="en-GB" sz="1100" noProof="1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.currentThread().</a:t>
            </a:r>
            <a:r>
              <a:rPr lang="en-GB" sz="1100" i="1" noProof="1">
                <a:solidFill>
                  <a:srgbClr val="871094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GB" sz="1100" noProof="1">
                <a:solidFill>
                  <a:srgbClr val="0037A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GB" sz="1100" noProof="1">
                <a:solidFill>
                  <a:srgbClr val="067D17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sz="1100" noProof="1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-GB" sz="1100" noProof="1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lang="en-GB" sz="1100" noProof="1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lang="en-GB" sz="1100" b="1" noProof="1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lang="en-GB" sz="1100" b="1" noProof="1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br>
              <a:rPr lang="en-GB" sz="1100" b="1" noProof="1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lang="en-GB" sz="1100" b="1" noProof="1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lang="en-GB" sz="1100" i="1" noProof="1">
                <a:solidFill>
                  <a:srgbClr val="00627A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GB" sz="1100" noProof="1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100" noProof="1">
                <a:solidFill>
                  <a:srgbClr val="067D17"/>
                </a:solidFill>
                <a:effectLst/>
                <a:latin typeface="Consolas" panose="020B0609020204030204" pitchFamily="49" charset="0"/>
              </a:rPr>
              <a:t>"Main code started on </a:t>
            </a:r>
            <a:r>
              <a:rPr lang="en-GB" sz="1100" noProof="1">
                <a:solidFill>
                  <a:srgbClr val="0037A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GB" sz="1100" noProof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Thread</a:t>
            </a:r>
            <a:r>
              <a:rPr lang="en-GB" sz="1100" noProof="1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.currentThread().</a:t>
            </a:r>
            <a:r>
              <a:rPr lang="en-GB" sz="1100" i="1" noProof="1">
                <a:solidFill>
                  <a:srgbClr val="871094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GB" sz="1100" noProof="1">
                <a:solidFill>
                  <a:srgbClr val="0037A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GB" sz="1100" noProof="1">
                <a:solidFill>
                  <a:srgbClr val="067D17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sz="1100" noProof="1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-GB" sz="1100" noProof="1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lang="en-GB" sz="1100" noProof="1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    delay(</a:t>
            </a:r>
            <a:r>
              <a:rPr lang="en-GB" sz="1100" noProof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Duration</a:t>
            </a:r>
            <a:r>
              <a:rPr lang="en-GB" sz="1100" noProof="1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.ofMillis(</a:t>
            </a:r>
            <a:r>
              <a:rPr lang="en-GB" sz="1100" noProof="1">
                <a:solidFill>
                  <a:srgbClr val="1750EB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GB" sz="1100" noProof="1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))</a:t>
            </a:r>
            <a:br>
              <a:rPr lang="en-GB" sz="1100" noProof="1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lang="en-GB" sz="1100" noProof="1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lang="en-GB" sz="1100" i="1" noProof="1">
                <a:solidFill>
                  <a:srgbClr val="00627A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GB" sz="1100" noProof="1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100" noProof="1">
                <a:solidFill>
                  <a:srgbClr val="067D17"/>
                </a:solidFill>
                <a:effectLst/>
                <a:latin typeface="Consolas" panose="020B0609020204030204" pitchFamily="49" charset="0"/>
              </a:rPr>
              <a:t>"Main code finished on </a:t>
            </a:r>
            <a:r>
              <a:rPr lang="en-GB" sz="1100" noProof="1">
                <a:solidFill>
                  <a:srgbClr val="0037A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GB" sz="1100" noProof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Thread</a:t>
            </a:r>
            <a:r>
              <a:rPr lang="en-GB" sz="1100" noProof="1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.currentThread().</a:t>
            </a:r>
            <a:r>
              <a:rPr lang="en-GB" sz="1100" i="1" noProof="1">
                <a:solidFill>
                  <a:srgbClr val="871094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GB" sz="1100" noProof="1">
                <a:solidFill>
                  <a:srgbClr val="0037A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GB" sz="1100" noProof="1">
                <a:solidFill>
                  <a:srgbClr val="067D17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sz="1100" noProof="1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-GB" sz="1100" noProof="1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lang="en-GB" sz="1100" noProof="1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GB" sz="1100" b="1" noProof="1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lang="en-GB" sz="1100" b="1" noProof="1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lang="en-GB" sz="1100" noProof="1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5059069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54126F-8156-9CCD-F5F7-8922631A8F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EF44A10-6A4B-90E6-F41A-AED9B07909FB}"/>
              </a:ext>
            </a:extLst>
          </p:cNvPr>
          <p:cNvSpPr/>
          <p:nvPr/>
        </p:nvSpPr>
        <p:spPr>
          <a:xfrm>
            <a:off x="1059474" y="890587"/>
            <a:ext cx="10076839" cy="5076825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81000" dir="1860000" sx="99794" sy="99794" algn="ctr" rotWithShape="0">
              <a:srgbClr val="000000">
                <a:alpha val="9763"/>
              </a:srgb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GB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15C9124-0FCF-F4B9-C8B8-393428919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0488" y="1113555"/>
            <a:ext cx="9775825" cy="963384"/>
          </a:xfrm>
        </p:spPr>
        <p:txBody>
          <a:bodyPr/>
          <a:lstStyle/>
          <a:p>
            <a:r>
              <a:rPr lang="en-GB" sz="2800" dirty="0"/>
              <a:t>SUSPEND FUNCTIONS</a:t>
            </a:r>
            <a:endParaRPr lang="lt-LT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A24CEA-0EDE-4C2F-D221-A9A45AC897D1}"/>
              </a:ext>
            </a:extLst>
          </p:cNvPr>
          <p:cNvSpPr txBox="1"/>
          <p:nvPr/>
        </p:nvSpPr>
        <p:spPr>
          <a:xfrm>
            <a:off x="3047172" y="2076939"/>
            <a:ext cx="6097656" cy="938719"/>
          </a:xfrm>
          <a:prstGeom prst="rect">
            <a:avLst/>
          </a:prstGeom>
          <a:blipFill>
            <a:blip r:embed="rId2">
              <a:alphaModFix amt="40000"/>
            </a:blip>
            <a:tile tx="0" ty="0" sx="100000" sy="100000" flip="none" algn="tl"/>
          </a:blipFill>
          <a:ln>
            <a:solidFill>
              <a:srgbClr val="000000"/>
            </a:solidFill>
          </a:ln>
        </p:spPr>
        <p:txBody>
          <a:bodyPr wrap="square">
            <a:spAutoFit/>
          </a:bodyPr>
          <a:lstStyle/>
          <a:p>
            <a:pPr>
              <a:buNone/>
            </a:pPr>
            <a:r>
              <a:rPr lang="en-GB" sz="1100" noProof="1"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fun </a:t>
            </a:r>
            <a:r>
              <a:rPr lang="en-GB" sz="1100" noProof="1">
                <a:solidFill>
                  <a:srgbClr val="00627A"/>
                </a:solidFill>
                <a:effectLst/>
                <a:latin typeface="Consolas" panose="020B0609020204030204" pitchFamily="49" charset="0"/>
              </a:rPr>
              <a:t>postItem</a:t>
            </a:r>
            <a:r>
              <a:rPr lang="en-GB" sz="1100" noProof="1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100" noProof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GB" sz="1100" noProof="1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sz="1100" noProof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GB" sz="1100" noProof="1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) {</a:t>
            </a:r>
            <a:br>
              <a:rPr lang="en-GB" sz="1100" noProof="1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lang="en-GB" sz="1100" noProof="1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GB" sz="1100" noProof="1"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val </a:t>
            </a:r>
            <a:r>
              <a:rPr lang="en-GB" sz="1100" noProof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token </a:t>
            </a:r>
            <a:r>
              <a:rPr lang="en-GB" sz="1100" noProof="1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lang="en-GB" sz="1100" i="1" noProof="1">
                <a:solidFill>
                  <a:srgbClr val="00627A"/>
                </a:solidFill>
                <a:effectLst/>
                <a:latin typeface="Consolas" panose="020B0609020204030204" pitchFamily="49" charset="0"/>
              </a:rPr>
              <a:t>requestToken</a:t>
            </a:r>
            <a:r>
              <a:rPr lang="en-GB" sz="1100" noProof="1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lang="en-GB" sz="1100" noProof="1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lang="en-GB" sz="1100" noProof="1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GB" sz="1100" noProof="1"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val </a:t>
            </a:r>
            <a:r>
              <a:rPr lang="en-GB" sz="1100" noProof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post </a:t>
            </a:r>
            <a:r>
              <a:rPr lang="en-GB" sz="1100" noProof="1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lang="en-GB" sz="1100" i="1" noProof="1">
                <a:solidFill>
                  <a:srgbClr val="00627A"/>
                </a:solidFill>
                <a:effectLst/>
                <a:latin typeface="Consolas" panose="020B0609020204030204" pitchFamily="49" charset="0"/>
              </a:rPr>
              <a:t>createPost</a:t>
            </a:r>
            <a:r>
              <a:rPr lang="en-GB" sz="1100" noProof="1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100" noProof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token</a:t>
            </a:r>
            <a:r>
              <a:rPr lang="en-GB" sz="1100" noProof="1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100" noProof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GB" sz="1100" noProof="1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-GB" sz="1100" noProof="1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lang="en-GB" sz="1100" noProof="1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GB" sz="1100" i="1" noProof="1">
                <a:solidFill>
                  <a:srgbClr val="00627A"/>
                </a:solidFill>
                <a:effectLst/>
                <a:latin typeface="Consolas" panose="020B0609020204030204" pitchFamily="49" charset="0"/>
              </a:rPr>
              <a:t>processPost</a:t>
            </a:r>
            <a:r>
              <a:rPr lang="en-GB" sz="1100" noProof="1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lang="en-GB" sz="1100" noProof="1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lang="en-GB" sz="1100" noProof="1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}</a:t>
            </a:r>
            <a:endParaRPr lang="en-GB" sz="1100" dirty="0">
              <a:solidFill>
                <a:srgbClr val="080808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6773D7-8024-86A2-8919-FDC5FAF34F44}"/>
              </a:ext>
            </a:extLst>
          </p:cNvPr>
          <p:cNvSpPr txBox="1"/>
          <p:nvPr/>
        </p:nvSpPr>
        <p:spPr>
          <a:xfrm>
            <a:off x="3047172" y="3102425"/>
            <a:ext cx="6097656" cy="1107996"/>
          </a:xfrm>
          <a:prstGeom prst="rect">
            <a:avLst/>
          </a:prstGeom>
          <a:blipFill>
            <a:blip r:embed="rId2">
              <a:alphaModFix amt="40000"/>
            </a:blip>
            <a:tile tx="0" ty="0" sx="100000" sy="100000" flip="none" algn="tl"/>
          </a:blipFill>
          <a:ln>
            <a:solidFill>
              <a:srgbClr val="000000"/>
            </a:solidFill>
          </a:ln>
        </p:spPr>
        <p:txBody>
          <a:bodyPr wrap="square">
            <a:spAutoFit/>
          </a:bodyPr>
          <a:lstStyle/>
          <a:p>
            <a:pPr>
              <a:buNone/>
            </a:pPr>
            <a:r>
              <a:rPr lang="en-GB" sz="1100" noProof="1"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fun </a:t>
            </a:r>
            <a:r>
              <a:rPr lang="en-GB" sz="1100" noProof="1">
                <a:solidFill>
                  <a:srgbClr val="00627A"/>
                </a:solidFill>
                <a:effectLst/>
                <a:latin typeface="Consolas" panose="020B0609020204030204" pitchFamily="49" charset="0"/>
              </a:rPr>
              <a:t>postItem</a:t>
            </a:r>
            <a:r>
              <a:rPr lang="en-GB" sz="1100" noProof="1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100" noProof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GB" sz="1100" noProof="1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sz="1100" noProof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GB" sz="1100" noProof="1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) {</a:t>
            </a:r>
            <a:br>
              <a:rPr lang="en-GB" sz="1100" noProof="1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lang="en-GB" sz="1100" noProof="1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GB" sz="1100" i="1" noProof="1">
                <a:solidFill>
                  <a:srgbClr val="00627A"/>
                </a:solidFill>
                <a:effectLst/>
                <a:latin typeface="Consolas" panose="020B0609020204030204" pitchFamily="49" charset="0"/>
              </a:rPr>
              <a:t>requestToken </a:t>
            </a:r>
            <a:r>
              <a:rPr lang="en-GB" sz="1100" b="1" noProof="1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{ </a:t>
            </a:r>
            <a:r>
              <a:rPr lang="en-GB" sz="1100" noProof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token </a:t>
            </a:r>
            <a:r>
              <a:rPr lang="en-GB" sz="1100" b="1" noProof="1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-&gt;</a:t>
            </a:r>
            <a:br>
              <a:rPr lang="en-GB" sz="1100" b="1" noProof="1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lang="en-GB" sz="1100" b="1" noProof="1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lang="en-GB" sz="1100" noProof="1"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val </a:t>
            </a:r>
            <a:r>
              <a:rPr lang="en-GB" sz="1100" noProof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post </a:t>
            </a:r>
            <a:r>
              <a:rPr lang="en-GB" sz="1100" noProof="1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lang="en-GB" sz="1100" i="1" noProof="1">
                <a:solidFill>
                  <a:srgbClr val="00627A"/>
                </a:solidFill>
                <a:effectLst/>
                <a:latin typeface="Consolas" panose="020B0609020204030204" pitchFamily="49" charset="0"/>
              </a:rPr>
              <a:t>createPost</a:t>
            </a:r>
            <a:r>
              <a:rPr lang="en-GB" sz="1100" noProof="1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100" noProof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token</a:t>
            </a:r>
            <a:r>
              <a:rPr lang="en-GB" sz="1100" noProof="1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100" noProof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GB" sz="1100" noProof="1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-GB" sz="1100" noProof="1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lang="en-GB" sz="1100" noProof="1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lang="en-GB" sz="1100" i="1" noProof="1">
                <a:solidFill>
                  <a:srgbClr val="00627A"/>
                </a:solidFill>
                <a:effectLst/>
                <a:latin typeface="Consolas" panose="020B0609020204030204" pitchFamily="49" charset="0"/>
              </a:rPr>
              <a:t>processPost</a:t>
            </a:r>
            <a:r>
              <a:rPr lang="en-GB" sz="1100" noProof="1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lang="en-GB" sz="1100" noProof="1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lang="en-GB" sz="1100" noProof="1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GB" sz="1100" b="1" noProof="1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lang="en-GB" sz="1100" b="1" noProof="1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lang="en-GB" sz="1100" noProof="1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}</a:t>
            </a:r>
            <a:endParaRPr lang="en-GB" sz="1100" dirty="0">
              <a:solidFill>
                <a:srgbClr val="080808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0C2ED2F-70C7-C401-8648-DAF6B8F8B7EF}"/>
              </a:ext>
            </a:extLst>
          </p:cNvPr>
          <p:cNvSpPr txBox="1"/>
          <p:nvPr/>
        </p:nvSpPr>
        <p:spPr>
          <a:xfrm>
            <a:off x="3047172" y="4297188"/>
            <a:ext cx="6097656" cy="1277273"/>
          </a:xfrm>
          <a:prstGeom prst="rect">
            <a:avLst/>
          </a:prstGeom>
          <a:blipFill>
            <a:blip r:embed="rId2">
              <a:alphaModFix amt="40000"/>
            </a:blip>
            <a:tile tx="0" ty="0" sx="100000" sy="100000" flip="none" algn="tl"/>
          </a:blipFill>
          <a:ln>
            <a:solidFill>
              <a:srgbClr val="000000"/>
            </a:solidFill>
          </a:ln>
        </p:spPr>
        <p:txBody>
          <a:bodyPr wrap="square">
            <a:spAutoFit/>
          </a:bodyPr>
          <a:lstStyle/>
          <a:p>
            <a:pPr>
              <a:buNone/>
            </a:pPr>
            <a:r>
              <a:rPr lang="en-GB" sz="1100" noProof="1"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fun </a:t>
            </a:r>
            <a:r>
              <a:rPr lang="en-GB" sz="1100" noProof="1">
                <a:solidFill>
                  <a:srgbClr val="00627A"/>
                </a:solidFill>
                <a:effectLst/>
                <a:latin typeface="Consolas" panose="020B0609020204030204" pitchFamily="49" charset="0"/>
              </a:rPr>
              <a:t>postItem</a:t>
            </a:r>
            <a:r>
              <a:rPr lang="en-GB" sz="1100" noProof="1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100" noProof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GB" sz="1100" noProof="1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sz="1100" noProof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GB" sz="1100" noProof="1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) {</a:t>
            </a:r>
            <a:br>
              <a:rPr lang="en-GB" sz="1100" noProof="1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lang="en-GB" sz="1100" noProof="1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GB" sz="1100" i="1" noProof="1">
                <a:solidFill>
                  <a:srgbClr val="00627A"/>
                </a:solidFill>
                <a:effectLst/>
                <a:latin typeface="Consolas" panose="020B0609020204030204" pitchFamily="49" charset="0"/>
              </a:rPr>
              <a:t>requestToken </a:t>
            </a:r>
            <a:r>
              <a:rPr lang="en-GB" sz="1100" b="1" noProof="1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{ </a:t>
            </a:r>
            <a:r>
              <a:rPr lang="en-GB" sz="1100" noProof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token </a:t>
            </a:r>
            <a:r>
              <a:rPr lang="en-GB" sz="1100" b="1" noProof="1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-&gt;</a:t>
            </a:r>
            <a:br>
              <a:rPr lang="en-GB" sz="1100" b="1" noProof="1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lang="en-GB" sz="1100" b="1" noProof="1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lang="en-GB" sz="1100" i="1" noProof="1">
                <a:solidFill>
                  <a:srgbClr val="00627A"/>
                </a:solidFill>
                <a:effectLst/>
                <a:latin typeface="Consolas" panose="020B0609020204030204" pitchFamily="49" charset="0"/>
              </a:rPr>
              <a:t>createPost</a:t>
            </a:r>
            <a:r>
              <a:rPr lang="en-GB" sz="1100" noProof="1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100" noProof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token</a:t>
            </a:r>
            <a:r>
              <a:rPr lang="en-GB" sz="1100" noProof="1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100" noProof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GB" sz="1100" noProof="1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GB" sz="1100" b="1" noProof="1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{</a:t>
            </a:r>
            <a:br>
              <a:rPr lang="en-GB" sz="1100" b="1" noProof="1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lang="en-GB" sz="1100" b="1" noProof="1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lang="en-GB" sz="1100" i="1" noProof="1">
                <a:solidFill>
                  <a:srgbClr val="00627A"/>
                </a:solidFill>
                <a:effectLst/>
                <a:latin typeface="Consolas" panose="020B0609020204030204" pitchFamily="49" charset="0"/>
              </a:rPr>
              <a:t>processPost</a:t>
            </a:r>
            <a:r>
              <a:rPr lang="en-GB" sz="1100" noProof="1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lang="en-GB" sz="1100" noProof="1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lang="en-GB" sz="1100" noProof="1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lang="en-GB" sz="1100" b="1" noProof="1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lang="en-GB" sz="1100" b="1" noProof="1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lang="en-GB" sz="1100" b="1" noProof="1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}</a:t>
            </a:r>
            <a:br>
              <a:rPr lang="en-GB" sz="1100" b="1" noProof="1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lang="en-GB" sz="1100" noProof="1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3838981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9F14DD-9E85-855A-45B2-774D686923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F109221-80F5-19EB-B242-B0B9DD455E78}"/>
              </a:ext>
            </a:extLst>
          </p:cNvPr>
          <p:cNvSpPr/>
          <p:nvPr/>
        </p:nvSpPr>
        <p:spPr>
          <a:xfrm>
            <a:off x="1059474" y="908050"/>
            <a:ext cx="10076839" cy="5076825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81000" dir="1860000" sx="99794" sy="99794" algn="ctr" rotWithShape="0">
              <a:srgbClr val="000000">
                <a:alpha val="9763"/>
              </a:srgb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GB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0143D40C-1E38-778F-7DF6-CA0CE6315C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0488" y="1113555"/>
            <a:ext cx="9775825" cy="963384"/>
          </a:xfrm>
        </p:spPr>
        <p:txBody>
          <a:bodyPr/>
          <a:lstStyle/>
          <a:p>
            <a:r>
              <a:rPr lang="en-GB" sz="2800" dirty="0"/>
              <a:t>DECOMPILED SUSPEND FUNCTION</a:t>
            </a:r>
            <a:endParaRPr lang="lt-LT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C06AE8-C901-778A-4D85-19DCD9021CC5}"/>
              </a:ext>
            </a:extLst>
          </p:cNvPr>
          <p:cNvSpPr txBox="1"/>
          <p:nvPr/>
        </p:nvSpPr>
        <p:spPr>
          <a:xfrm>
            <a:off x="3047172" y="2076939"/>
            <a:ext cx="6097656" cy="1107996"/>
          </a:xfrm>
          <a:prstGeom prst="rect">
            <a:avLst/>
          </a:prstGeom>
          <a:blipFill>
            <a:blip r:embed="rId2">
              <a:alphaModFix amt="40000"/>
            </a:blip>
            <a:tile tx="0" ty="0" sx="100000" sy="100000" flip="none" algn="tl"/>
          </a:blipFill>
          <a:ln>
            <a:solidFill>
              <a:srgbClr val="000000"/>
            </a:solidFill>
          </a:ln>
        </p:spPr>
        <p:txBody>
          <a:bodyPr wrap="square">
            <a:spAutoFit/>
          </a:bodyPr>
          <a:lstStyle/>
          <a:p>
            <a:pPr>
              <a:buNone/>
            </a:pPr>
            <a:r>
              <a:rPr lang="en-GB" sz="1100" noProof="1"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suspend fun </a:t>
            </a:r>
            <a:r>
              <a:rPr lang="en-GB" sz="1100" noProof="1">
                <a:solidFill>
                  <a:srgbClr val="00627A"/>
                </a:solidFill>
                <a:effectLst/>
                <a:latin typeface="Consolas" panose="020B0609020204030204" pitchFamily="49" charset="0"/>
              </a:rPr>
              <a:t>postItem</a:t>
            </a:r>
            <a:r>
              <a:rPr lang="en-GB" sz="1100" noProof="1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100" noProof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GB" sz="1100" noProof="1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sz="1100" noProof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GB" sz="1100" noProof="1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) {</a:t>
            </a:r>
            <a:br>
              <a:rPr lang="en-GB" sz="1100" noProof="1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lang="en-GB" sz="1100" noProof="1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GB" sz="1100" i="1" noProof="1">
                <a:solidFill>
                  <a:srgbClr val="00627A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GB" sz="1100" noProof="1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100" noProof="1">
                <a:solidFill>
                  <a:srgbClr val="067D17"/>
                </a:solidFill>
                <a:effectLst/>
                <a:latin typeface="Consolas" panose="020B0609020204030204" pitchFamily="49" charset="0"/>
              </a:rPr>
              <a:t>"Job </a:t>
            </a:r>
            <a:r>
              <a:rPr lang="en-GB" sz="1100" noProof="1">
                <a:solidFill>
                  <a:srgbClr val="0037A6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GB" sz="1100" noProof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en-GB" sz="1100" noProof="1">
                <a:solidFill>
                  <a:srgbClr val="067D17"/>
                </a:solidFill>
                <a:effectLst/>
                <a:latin typeface="Consolas" panose="020B0609020204030204" pitchFamily="49" charset="0"/>
              </a:rPr>
              <a:t> started."</a:t>
            </a:r>
            <a:r>
              <a:rPr lang="en-GB" sz="1100" noProof="1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-GB" sz="1100" noProof="1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lang="en-GB" sz="1100" noProof="1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delay(</a:t>
            </a:r>
            <a:r>
              <a:rPr lang="en-GB" sz="1100" noProof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Duration</a:t>
            </a:r>
            <a:r>
              <a:rPr lang="en-GB" sz="1100" noProof="1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.ofMillis(</a:t>
            </a:r>
            <a:r>
              <a:rPr lang="en-GB" sz="1100" noProof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millis</a:t>
            </a:r>
            <a:r>
              <a:rPr lang="en-GB" sz="1100" noProof="1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))</a:t>
            </a:r>
            <a:br>
              <a:rPr lang="en-GB" sz="1100" noProof="1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lang="en-GB" sz="1100" noProof="1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GB" sz="1100" i="1" noProof="1">
                <a:solidFill>
                  <a:srgbClr val="00627A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GB" sz="1100" noProof="1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100" noProof="1">
                <a:solidFill>
                  <a:srgbClr val="067D17"/>
                </a:solidFill>
                <a:effectLst/>
                <a:latin typeface="Consolas" panose="020B0609020204030204" pitchFamily="49" charset="0"/>
              </a:rPr>
              <a:t>"Job </a:t>
            </a:r>
            <a:r>
              <a:rPr lang="en-GB" sz="1100" noProof="1">
                <a:solidFill>
                  <a:srgbClr val="0037A6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GB" sz="1100" noProof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en-GB" sz="1100" noProof="1">
                <a:solidFill>
                  <a:srgbClr val="067D17"/>
                </a:solidFill>
                <a:effectLst/>
                <a:latin typeface="Consolas" panose="020B0609020204030204" pitchFamily="49" charset="0"/>
              </a:rPr>
              <a:t> finished."</a:t>
            </a:r>
            <a:r>
              <a:rPr lang="en-GB" sz="1100" noProof="1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-GB" sz="1100" noProof="1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lang="en-GB" sz="1100" noProof="1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lang="en-GB" sz="1100" noProof="1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endParaRPr lang="en-GB" sz="1100" noProof="1">
              <a:solidFill>
                <a:srgbClr val="080808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04005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A199621-A946-39B3-D29A-285A281276D6}"/>
              </a:ext>
            </a:extLst>
          </p:cNvPr>
          <p:cNvSpPr/>
          <p:nvPr/>
        </p:nvSpPr>
        <p:spPr>
          <a:xfrm>
            <a:off x="1059474" y="908050"/>
            <a:ext cx="10076839" cy="5076825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81000" dir="1860000" sx="99794" sy="99794" algn="ctr" rotWithShape="0">
              <a:srgbClr val="000000">
                <a:alpha val="9763"/>
              </a:srgb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lt-LT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19D14B7-85CB-6277-4336-53F86C8946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8087" y="2947308"/>
            <a:ext cx="9775825" cy="963384"/>
          </a:xfrm>
        </p:spPr>
        <p:txBody>
          <a:bodyPr/>
          <a:lstStyle/>
          <a:p>
            <a:pPr algn="ctr"/>
            <a:r>
              <a:rPr lang="en-GB" sz="8000" dirty="0"/>
              <a:t>KOTLIN COROUTINES</a:t>
            </a:r>
            <a:endParaRPr lang="lt-LT" sz="8000" dirty="0"/>
          </a:p>
        </p:txBody>
      </p:sp>
    </p:spTree>
    <p:extLst>
      <p:ext uri="{BB962C8B-B14F-4D97-AF65-F5344CB8AC3E}">
        <p14:creationId xmlns:p14="http://schemas.microsoft.com/office/powerpoint/2010/main" val="29676729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6DC3C1-4EE7-6AA6-8D79-22634B6F73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05EEDA3-24BA-43E9-9DA4-023C32FE64FC}"/>
              </a:ext>
            </a:extLst>
          </p:cNvPr>
          <p:cNvSpPr/>
          <p:nvPr/>
        </p:nvSpPr>
        <p:spPr>
          <a:xfrm>
            <a:off x="1059474" y="908050"/>
            <a:ext cx="10076839" cy="5076825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81000" dir="1860000" sx="99794" sy="99794" algn="ctr" rotWithShape="0">
              <a:srgbClr val="000000">
                <a:alpha val="9763"/>
              </a:srgb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GB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2B48958-2D8C-ABD8-F55D-20EBA217D7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0488" y="1113555"/>
            <a:ext cx="9775825" cy="963384"/>
          </a:xfrm>
        </p:spPr>
        <p:txBody>
          <a:bodyPr/>
          <a:lstStyle/>
          <a:p>
            <a:r>
              <a:rPr lang="en-GB" sz="2800" dirty="0"/>
              <a:t>DECOMPILED SUSPEND FUNCTION</a:t>
            </a:r>
            <a:endParaRPr lang="lt-LT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A71E78-F782-F762-A49D-FEF10A0FB7F0}"/>
              </a:ext>
            </a:extLst>
          </p:cNvPr>
          <p:cNvSpPr txBox="1"/>
          <p:nvPr/>
        </p:nvSpPr>
        <p:spPr>
          <a:xfrm>
            <a:off x="2832652" y="2076939"/>
            <a:ext cx="6559826" cy="2970044"/>
          </a:xfrm>
          <a:prstGeom prst="rect">
            <a:avLst/>
          </a:prstGeom>
          <a:blipFill>
            <a:blip r:embed="rId2">
              <a:alphaModFix amt="40000"/>
            </a:blip>
            <a:tile tx="0" ty="0" sx="100000" sy="100000" flip="none" algn="tl"/>
          </a:blipFill>
          <a:ln>
            <a:solidFill>
              <a:srgbClr val="000000"/>
            </a:solidFill>
          </a:ln>
        </p:spPr>
        <p:txBody>
          <a:bodyPr wrap="square">
            <a:spAutoFit/>
          </a:bodyPr>
          <a:lstStyle/>
          <a:p>
            <a:pPr>
              <a:buNone/>
            </a:pPr>
            <a:r>
              <a:rPr lang="en-GB" sz="1100" noProof="1"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suspend fun </a:t>
            </a:r>
            <a:r>
              <a:rPr lang="en-GB" sz="1100" noProof="1">
                <a:solidFill>
                  <a:srgbClr val="00627A"/>
                </a:solidFill>
                <a:effectLst/>
                <a:latin typeface="Consolas" panose="020B0609020204030204" pitchFamily="49" charset="0"/>
              </a:rPr>
              <a:t>job</a:t>
            </a:r>
            <a:r>
              <a:rPr lang="en-GB" sz="1100" noProof="1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100" noProof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en-GB" sz="1100" noProof="1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sz="1100" noProof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GB" sz="1100" noProof="1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100" noProof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millis</a:t>
            </a:r>
            <a:r>
              <a:rPr lang="en-GB" sz="1100" noProof="1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sz="1100" noProof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Long</a:t>
            </a:r>
            <a:r>
              <a:rPr lang="en-GB" sz="1100" noProof="1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) {</a:t>
            </a:r>
            <a:br>
              <a:rPr lang="en-GB" sz="1100" noProof="1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lang="en-GB" sz="1100" noProof="1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GB" sz="1100" i="1" noProof="1">
                <a:solidFill>
                  <a:srgbClr val="00627A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GB" sz="1100" noProof="1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100" noProof="1">
                <a:solidFill>
                  <a:srgbClr val="067D17"/>
                </a:solidFill>
                <a:effectLst/>
                <a:latin typeface="Consolas" panose="020B0609020204030204" pitchFamily="49" charset="0"/>
              </a:rPr>
              <a:t>"Job </a:t>
            </a:r>
            <a:r>
              <a:rPr lang="en-GB" sz="1100" noProof="1">
                <a:solidFill>
                  <a:srgbClr val="0037A6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GB" sz="1100" noProof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en-GB" sz="1100" noProof="1">
                <a:solidFill>
                  <a:srgbClr val="067D17"/>
                </a:solidFill>
                <a:effectLst/>
                <a:latin typeface="Consolas" panose="020B0609020204030204" pitchFamily="49" charset="0"/>
              </a:rPr>
              <a:t> started."</a:t>
            </a:r>
            <a:r>
              <a:rPr lang="en-GB" sz="1100" noProof="1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-GB" sz="1100" noProof="1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lang="en-GB" sz="1100" noProof="1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delay(</a:t>
            </a:r>
            <a:r>
              <a:rPr lang="en-GB" sz="1100" noProof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Duration</a:t>
            </a:r>
            <a:r>
              <a:rPr lang="en-GB" sz="1100" noProof="1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.ofMillis(</a:t>
            </a:r>
            <a:r>
              <a:rPr lang="en-GB" sz="1100" noProof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millis</a:t>
            </a:r>
            <a:r>
              <a:rPr lang="en-GB" sz="1100" noProof="1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))</a:t>
            </a:r>
            <a:br>
              <a:rPr lang="en-GB" sz="1100" noProof="1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lang="en-GB" sz="1100" noProof="1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GB" sz="1100" i="1" noProof="1">
                <a:solidFill>
                  <a:srgbClr val="00627A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GB" sz="1100" noProof="1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100" noProof="1">
                <a:solidFill>
                  <a:srgbClr val="067D17"/>
                </a:solidFill>
                <a:effectLst/>
                <a:latin typeface="Consolas" panose="020B0609020204030204" pitchFamily="49" charset="0"/>
              </a:rPr>
              <a:t>"Job </a:t>
            </a:r>
            <a:r>
              <a:rPr lang="en-GB" sz="1100" noProof="1">
                <a:solidFill>
                  <a:srgbClr val="0037A6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GB" sz="1100" noProof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en-GB" sz="1100" noProof="1">
                <a:solidFill>
                  <a:srgbClr val="067D17"/>
                </a:solidFill>
                <a:effectLst/>
                <a:latin typeface="Consolas" panose="020B0609020204030204" pitchFamily="49" charset="0"/>
              </a:rPr>
              <a:t> finished."</a:t>
            </a:r>
            <a:r>
              <a:rPr lang="en-GB" sz="1100" noProof="1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-GB" sz="1100" noProof="1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lang="en-GB" sz="1100" noProof="1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lang="en-GB" sz="1100" noProof="1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br>
              <a:rPr lang="en-GB" sz="1100" i="1" noProof="1">
                <a:solidFill>
                  <a:srgbClr val="8C8C8C"/>
                </a:solidFill>
                <a:effectLst/>
                <a:latin typeface="Consolas" panose="020B0609020204030204" pitchFamily="49" charset="0"/>
              </a:rPr>
            </a:br>
            <a:r>
              <a:rPr lang="en-GB" sz="1100" noProof="1"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fun </a:t>
            </a:r>
            <a:r>
              <a:rPr lang="en-GB" sz="1100" noProof="1">
                <a:solidFill>
                  <a:srgbClr val="00627A"/>
                </a:solidFill>
                <a:effectLst/>
                <a:latin typeface="Consolas" panose="020B0609020204030204" pitchFamily="49" charset="0"/>
              </a:rPr>
              <a:t>jobDecompiled</a:t>
            </a:r>
            <a:r>
              <a:rPr lang="en-GB" sz="1100" noProof="1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100" noProof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en-GB" sz="1100" noProof="1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sz="1100" noProof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GB" sz="1100" noProof="1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100" noProof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millis</a:t>
            </a:r>
            <a:r>
              <a:rPr lang="en-GB" sz="1100" noProof="1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sz="1100" noProof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Long</a:t>
            </a:r>
            <a:r>
              <a:rPr lang="en-GB" sz="1100" noProof="1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100" noProof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contination</a:t>
            </a:r>
            <a:r>
              <a:rPr lang="en-GB" sz="1100" noProof="1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sz="1100" noProof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Continuation&lt;Any&gt;</a:t>
            </a:r>
            <a:r>
              <a:rPr lang="en-GB" sz="1100" noProof="1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) {</a:t>
            </a:r>
            <a:br>
              <a:rPr lang="en-GB" sz="1100" noProof="1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lang="en-GB" sz="1100" noProof="1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GB" sz="1100" noProof="1"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when </a:t>
            </a:r>
            <a:r>
              <a:rPr lang="en-GB" sz="1100" noProof="1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100" noProof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continuation.label</a:t>
            </a:r>
            <a:r>
              <a:rPr lang="en-GB" sz="1100" noProof="1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) {</a:t>
            </a:r>
            <a:br>
              <a:rPr lang="en-GB" sz="1100" noProof="1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lang="en-GB" sz="1100" noProof="1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lang="en-GB" sz="1100" noProof="1">
                <a:solidFill>
                  <a:srgbClr val="1750EB"/>
                </a:solidFill>
                <a:effectLst/>
                <a:latin typeface="Consolas" panose="020B0609020204030204" pitchFamily="49" charset="0"/>
              </a:rPr>
              <a:t>0 </a:t>
            </a:r>
            <a:r>
              <a:rPr lang="en-GB" sz="1100" noProof="1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-&gt; {</a:t>
            </a:r>
            <a:br>
              <a:rPr lang="en-GB" sz="1100" noProof="1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lang="en-GB" sz="1100" noProof="1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lang="en-GB" sz="1100" i="1" noProof="1">
                <a:solidFill>
                  <a:srgbClr val="00627A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GB" sz="1100" noProof="1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100" noProof="1">
                <a:solidFill>
                  <a:srgbClr val="067D17"/>
                </a:solidFill>
                <a:effectLst/>
                <a:latin typeface="Consolas" panose="020B0609020204030204" pitchFamily="49" charset="0"/>
              </a:rPr>
              <a:t>"Job </a:t>
            </a:r>
            <a:r>
              <a:rPr lang="en-GB" sz="1100" noProof="1">
                <a:solidFill>
                  <a:srgbClr val="0037A6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GB" sz="1100" noProof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en-GB" sz="1100" noProof="1">
                <a:solidFill>
                  <a:srgbClr val="067D17"/>
                </a:solidFill>
                <a:effectLst/>
                <a:latin typeface="Consolas" panose="020B0609020204030204" pitchFamily="49" charset="0"/>
              </a:rPr>
              <a:t> started."</a:t>
            </a:r>
            <a:r>
              <a:rPr lang="en-GB" sz="1100" noProof="1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-GB" sz="1100" noProof="1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lang="en-GB" sz="1100" noProof="1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    }</a:t>
            </a:r>
            <a:br>
              <a:rPr lang="en-GB" sz="1100" noProof="1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br>
              <a:rPr lang="en-GB" sz="1100" noProof="1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lang="en-GB" sz="1100" noProof="1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lang="en-GB" sz="1100" noProof="1">
                <a:solidFill>
                  <a:srgbClr val="1750EB"/>
                </a:solidFill>
                <a:effectLst/>
                <a:latin typeface="Consolas" panose="020B0609020204030204" pitchFamily="49" charset="0"/>
              </a:rPr>
              <a:t>1 </a:t>
            </a:r>
            <a:r>
              <a:rPr lang="en-GB" sz="1100" noProof="1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-&gt; {</a:t>
            </a:r>
            <a:br>
              <a:rPr lang="en-GB" sz="1100" noProof="1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lang="en-GB" sz="1100" noProof="1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lang="en-GB" sz="1100" i="1" noProof="1">
                <a:solidFill>
                  <a:srgbClr val="00627A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GB" sz="1100" noProof="1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100" noProof="1">
                <a:solidFill>
                  <a:srgbClr val="067D17"/>
                </a:solidFill>
                <a:effectLst/>
                <a:latin typeface="Consolas" panose="020B0609020204030204" pitchFamily="49" charset="0"/>
              </a:rPr>
              <a:t>"Job </a:t>
            </a:r>
            <a:r>
              <a:rPr lang="en-GB" sz="1100" noProof="1">
                <a:solidFill>
                  <a:srgbClr val="0037A6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GB" sz="1100" noProof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en-GB" sz="1100" noProof="1">
                <a:solidFill>
                  <a:srgbClr val="067D17"/>
                </a:solidFill>
                <a:effectLst/>
                <a:latin typeface="Consolas" panose="020B0609020204030204" pitchFamily="49" charset="0"/>
              </a:rPr>
              <a:t> finished."</a:t>
            </a:r>
            <a:r>
              <a:rPr lang="en-GB" sz="1100" noProof="1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-GB" sz="1100" noProof="1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lang="en-GB" sz="1100" noProof="1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    }</a:t>
            </a:r>
            <a:br>
              <a:rPr lang="en-GB" sz="1100" noProof="1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lang="en-GB" sz="1100" noProof="1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}</a:t>
            </a:r>
            <a:br>
              <a:rPr lang="en-GB" sz="1100" noProof="1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lang="en-GB" sz="1100" noProof="1"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2" name="Callout: Line with Accent Bar 1">
            <a:extLst>
              <a:ext uri="{FF2B5EF4-FFF2-40B4-BE49-F238E27FC236}">
                <a16:creationId xmlns:a16="http://schemas.microsoft.com/office/drawing/2014/main" id="{75C5E541-8994-1C4D-69CC-781143A02727}"/>
              </a:ext>
            </a:extLst>
          </p:cNvPr>
          <p:cNvSpPr/>
          <p:nvPr/>
        </p:nvSpPr>
        <p:spPr>
          <a:xfrm>
            <a:off x="9601200" y="2166730"/>
            <a:ext cx="1202635" cy="612648"/>
          </a:xfrm>
          <a:prstGeom prst="accentCallout1">
            <a:avLst>
              <a:gd name="adj1" fmla="val 18750"/>
              <a:gd name="adj2" fmla="val -8333"/>
              <a:gd name="adj3" fmla="val 154680"/>
              <a:gd name="adj4" fmla="val -139852"/>
            </a:avLst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Callback</a:t>
            </a:r>
          </a:p>
        </p:txBody>
      </p:sp>
    </p:spTree>
    <p:extLst>
      <p:ext uri="{BB962C8B-B14F-4D97-AF65-F5344CB8AC3E}">
        <p14:creationId xmlns:p14="http://schemas.microsoft.com/office/powerpoint/2010/main" val="26091234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D92767-F61B-A314-2A34-73A1B88C91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517F93F-BC19-F193-E210-5332B4572DA2}"/>
              </a:ext>
            </a:extLst>
          </p:cNvPr>
          <p:cNvSpPr/>
          <p:nvPr/>
        </p:nvSpPr>
        <p:spPr>
          <a:xfrm>
            <a:off x="1059474" y="908050"/>
            <a:ext cx="10076839" cy="5076825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81000" dir="1860000" sx="99794" sy="99794" algn="ctr" rotWithShape="0">
              <a:srgbClr val="000000">
                <a:alpha val="9763"/>
              </a:srgb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lt-LT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87518FC-E6CC-BB3B-5A4A-B9BEA433ED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0488" y="1113555"/>
            <a:ext cx="9775825" cy="963384"/>
          </a:xfrm>
        </p:spPr>
        <p:txBody>
          <a:bodyPr/>
          <a:lstStyle/>
          <a:p>
            <a:r>
              <a:rPr lang="en-GB" sz="2800" dirty="0"/>
              <a:t>COROUTINES VS THREADS</a:t>
            </a:r>
            <a:endParaRPr lang="lt-LT" sz="2800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42271B22-8E80-CD54-605E-7383E3814E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505" y="2128455"/>
            <a:ext cx="9001470" cy="3378126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GB" sz="2100" b="1" dirty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rPr>
              <a:t>Switching between threads are very expensive</a:t>
            </a:r>
          </a:p>
          <a:p>
            <a:pPr>
              <a:lnSpc>
                <a:spcPct val="150000"/>
              </a:lnSpc>
            </a:pPr>
            <a:r>
              <a:rPr lang="en-GB" sz="2100" b="1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Passing parameters between threads is complicated</a:t>
            </a:r>
            <a:endParaRPr lang="lt-LT" sz="2100" b="1" dirty="0">
              <a:solidFill>
                <a:schemeClr val="bg2">
                  <a:lumMod val="5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495168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7C423F-8832-2ED4-BFB7-B3767D9DFD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8CAF32D-6DC5-DEA9-B97B-97EA2C44ED59}"/>
              </a:ext>
            </a:extLst>
          </p:cNvPr>
          <p:cNvSpPr/>
          <p:nvPr/>
        </p:nvSpPr>
        <p:spPr>
          <a:xfrm>
            <a:off x="1059474" y="908050"/>
            <a:ext cx="10076839" cy="5076825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81000" dir="1860000" sx="99794" sy="99794" algn="ctr" rotWithShape="0">
              <a:srgbClr val="000000">
                <a:alpha val="9763"/>
              </a:srgb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lt-LT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1E3805B-8394-5077-8C64-CE560216AA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0488" y="1113555"/>
            <a:ext cx="9775825" cy="963384"/>
          </a:xfrm>
        </p:spPr>
        <p:txBody>
          <a:bodyPr/>
          <a:lstStyle/>
          <a:p>
            <a:r>
              <a:rPr lang="en-GB" sz="2800" dirty="0"/>
              <a:t>COROUTINE SCOPE</a:t>
            </a:r>
            <a:endParaRPr lang="lt-LT" sz="2800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0E4F79F1-9D9C-C606-5D54-C73249D5A0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505" y="2128455"/>
            <a:ext cx="9001470" cy="361599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GB" sz="2100" b="1" dirty="0" err="1">
                <a:solidFill>
                  <a:schemeClr val="bg2">
                    <a:lumMod val="50000"/>
                  </a:schemeClr>
                </a:solidFill>
                <a:latin typeface="+mn-lt"/>
              </a:rPr>
              <a:t>CoroutineScope</a:t>
            </a:r>
            <a:r>
              <a:rPr lang="en-GB" sz="2100" b="1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 contains </a:t>
            </a:r>
            <a:r>
              <a:rPr lang="en-GB" sz="2100" b="1" dirty="0" err="1">
                <a:solidFill>
                  <a:schemeClr val="bg2">
                    <a:lumMod val="50000"/>
                  </a:schemeClr>
                </a:solidFill>
                <a:latin typeface="+mn-lt"/>
              </a:rPr>
              <a:t>CoroutineContext</a:t>
            </a:r>
            <a:endParaRPr lang="en-GB" sz="2100" b="1" dirty="0">
              <a:solidFill>
                <a:schemeClr val="bg2">
                  <a:lumMod val="50000"/>
                </a:schemeClr>
              </a:solidFill>
              <a:latin typeface="+mn-lt"/>
            </a:endParaRPr>
          </a:p>
          <a:p>
            <a:pPr>
              <a:lnSpc>
                <a:spcPct val="150000"/>
              </a:lnSpc>
            </a:pPr>
            <a:r>
              <a:rPr lang="en-GB" sz="2100" b="1" dirty="0" err="1">
                <a:solidFill>
                  <a:schemeClr val="bg2">
                    <a:lumMod val="50000"/>
                  </a:schemeClr>
                </a:solidFill>
                <a:latin typeface="+mn-lt"/>
              </a:rPr>
              <a:t>CoroutineContext</a:t>
            </a:r>
            <a:r>
              <a:rPr lang="en-GB" sz="2100" b="1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 contains Elements</a:t>
            </a:r>
          </a:p>
          <a:p>
            <a:pPr lvl="1">
              <a:lnSpc>
                <a:spcPct val="150000"/>
              </a:lnSpc>
            </a:pPr>
            <a:r>
              <a:rPr lang="en-GB" sz="1700" b="1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Name</a:t>
            </a:r>
          </a:p>
          <a:p>
            <a:pPr lvl="1">
              <a:lnSpc>
                <a:spcPct val="150000"/>
              </a:lnSpc>
            </a:pPr>
            <a:r>
              <a:rPr lang="en-GB" sz="1700" b="1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Dispatcher</a:t>
            </a:r>
          </a:p>
          <a:p>
            <a:pPr lvl="1">
              <a:lnSpc>
                <a:spcPct val="150000"/>
              </a:lnSpc>
            </a:pPr>
            <a:r>
              <a:rPr lang="en-GB" sz="1700" b="1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Job</a:t>
            </a:r>
          </a:p>
          <a:p>
            <a:pPr lvl="1">
              <a:lnSpc>
                <a:spcPct val="150000"/>
              </a:lnSpc>
            </a:pPr>
            <a:r>
              <a:rPr lang="en-GB" sz="1700" b="1" dirty="0" err="1">
                <a:solidFill>
                  <a:schemeClr val="bg2">
                    <a:lumMod val="50000"/>
                  </a:schemeClr>
                </a:solidFill>
                <a:latin typeface="+mn-lt"/>
              </a:rPr>
              <a:t>ErrorHandler</a:t>
            </a:r>
            <a:endParaRPr lang="en-GB" sz="1700" b="1" dirty="0">
              <a:solidFill>
                <a:schemeClr val="bg2">
                  <a:lumMod val="50000"/>
                </a:schemeClr>
              </a:solidFill>
              <a:latin typeface="+mn-lt"/>
            </a:endParaRPr>
          </a:p>
          <a:p>
            <a:pPr>
              <a:lnSpc>
                <a:spcPct val="150000"/>
              </a:lnSpc>
            </a:pPr>
            <a:r>
              <a:rPr lang="en-GB" sz="2100" b="1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You can pass multiple Elements to </a:t>
            </a:r>
            <a:r>
              <a:rPr lang="en-GB" sz="2100" b="1" dirty="0" err="1">
                <a:solidFill>
                  <a:schemeClr val="bg2">
                    <a:lumMod val="50000"/>
                  </a:schemeClr>
                </a:solidFill>
                <a:latin typeface="+mn-lt"/>
              </a:rPr>
              <a:t>CoroutineScope</a:t>
            </a:r>
            <a:r>
              <a:rPr lang="en-GB" sz="2100" b="1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 (at least one)</a:t>
            </a:r>
          </a:p>
        </p:txBody>
      </p:sp>
    </p:spTree>
    <p:extLst>
      <p:ext uri="{BB962C8B-B14F-4D97-AF65-F5344CB8AC3E}">
        <p14:creationId xmlns:p14="http://schemas.microsoft.com/office/powerpoint/2010/main" val="8451754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AD7A01-088F-BF87-858B-1929462FCB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030EA4A-4F01-ADA0-7032-678D199B5D97}"/>
              </a:ext>
            </a:extLst>
          </p:cNvPr>
          <p:cNvSpPr/>
          <p:nvPr/>
        </p:nvSpPr>
        <p:spPr>
          <a:xfrm>
            <a:off x="1059474" y="908050"/>
            <a:ext cx="10076839" cy="5076825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81000" dir="1860000" sx="99794" sy="99794" algn="ctr" rotWithShape="0">
              <a:srgbClr val="000000">
                <a:alpha val="9763"/>
              </a:srgb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lt-LT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5E5B47E-3221-A874-8378-2C23BC6646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0488" y="1113555"/>
            <a:ext cx="9775825" cy="963384"/>
          </a:xfrm>
        </p:spPr>
        <p:txBody>
          <a:bodyPr/>
          <a:lstStyle/>
          <a:p>
            <a:r>
              <a:rPr lang="en-GB" sz="2800" dirty="0"/>
              <a:t>COROUTINE SCOPE</a:t>
            </a:r>
            <a:endParaRPr lang="lt-LT" sz="2800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4376058-7EE7-1F1B-C38E-4F0A74CF87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505" y="2128455"/>
            <a:ext cx="9001470" cy="361599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GB" sz="2100" b="1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Coroutines created in the same scope forms a hierarchy</a:t>
            </a:r>
          </a:p>
          <a:p>
            <a:pPr>
              <a:lnSpc>
                <a:spcPct val="150000"/>
              </a:lnSpc>
            </a:pPr>
            <a:r>
              <a:rPr lang="en-GB" sz="2100" b="1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In Android coroutine scopes are usually created </a:t>
            </a:r>
            <a:r>
              <a:rPr lang="lt-LT" sz="2100" b="1" dirty="0" err="1">
                <a:solidFill>
                  <a:schemeClr val="bg2">
                    <a:lumMod val="50000"/>
                  </a:schemeClr>
                </a:solidFill>
                <a:latin typeface="+mn-lt"/>
              </a:rPr>
              <a:t>by</a:t>
            </a:r>
            <a:r>
              <a:rPr lang="en-GB" sz="2100" b="1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 frameworks</a:t>
            </a:r>
          </a:p>
          <a:p>
            <a:pPr lvl="1">
              <a:lnSpc>
                <a:spcPct val="150000"/>
              </a:lnSpc>
            </a:pPr>
            <a:r>
              <a:rPr lang="en-GB" sz="1700" b="1" dirty="0" err="1">
                <a:solidFill>
                  <a:schemeClr val="bg2">
                    <a:lumMod val="50000"/>
                  </a:schemeClr>
                </a:solidFill>
                <a:latin typeface="+mn-lt"/>
              </a:rPr>
              <a:t>GlobalScope</a:t>
            </a:r>
            <a:r>
              <a:rPr lang="en-GB" sz="1700" b="1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 – lives as long as your application is alive</a:t>
            </a:r>
          </a:p>
          <a:p>
            <a:pPr lvl="1">
              <a:lnSpc>
                <a:spcPct val="150000"/>
              </a:lnSpc>
            </a:pPr>
            <a:r>
              <a:rPr lang="en-GB" sz="1700" b="1" dirty="0" err="1">
                <a:solidFill>
                  <a:schemeClr val="bg2">
                    <a:lumMod val="50000"/>
                  </a:schemeClr>
                </a:solidFill>
                <a:latin typeface="+mn-lt"/>
              </a:rPr>
              <a:t>ViewModelScope</a:t>
            </a:r>
            <a:r>
              <a:rPr lang="en-GB" sz="1700" b="1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 – lives as long as your screen is in navigation hierarchy, executes operations on main thread</a:t>
            </a:r>
          </a:p>
          <a:p>
            <a:pPr>
              <a:lnSpc>
                <a:spcPct val="150000"/>
              </a:lnSpc>
            </a:pPr>
            <a:r>
              <a:rPr lang="en-GB" sz="2100" b="1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If user navigates back from the screen </a:t>
            </a:r>
            <a:r>
              <a:rPr lang="en-GB" sz="2100" b="1" dirty="0" err="1">
                <a:solidFill>
                  <a:schemeClr val="bg2">
                    <a:lumMod val="50000"/>
                  </a:schemeClr>
                </a:solidFill>
                <a:latin typeface="+mn-lt"/>
              </a:rPr>
              <a:t>ViewModel</a:t>
            </a:r>
            <a:r>
              <a:rPr lang="en-GB" sz="2100" b="1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 is terminated and all coroutines cancelled automatically</a:t>
            </a:r>
          </a:p>
        </p:txBody>
      </p:sp>
    </p:spTree>
    <p:extLst>
      <p:ext uri="{BB962C8B-B14F-4D97-AF65-F5344CB8AC3E}">
        <p14:creationId xmlns:p14="http://schemas.microsoft.com/office/powerpoint/2010/main" val="40910903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A286EF-1CA5-B01E-1B1F-C16D6503BD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4C883E9-DD0C-025E-A97F-3D0336399095}"/>
              </a:ext>
            </a:extLst>
          </p:cNvPr>
          <p:cNvSpPr/>
          <p:nvPr/>
        </p:nvSpPr>
        <p:spPr>
          <a:xfrm>
            <a:off x="1059474" y="908050"/>
            <a:ext cx="10076839" cy="5076825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81000" dir="1860000" sx="99794" sy="99794" algn="ctr" rotWithShape="0">
              <a:srgbClr val="000000">
                <a:alpha val="9763"/>
              </a:srgb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lt-LT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5AAE1968-416F-06CC-A317-E817C50969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0488" y="1113555"/>
            <a:ext cx="9775825" cy="963384"/>
          </a:xfrm>
        </p:spPr>
        <p:txBody>
          <a:bodyPr/>
          <a:lstStyle/>
          <a:p>
            <a:r>
              <a:rPr lang="en-GB" sz="2800" dirty="0"/>
              <a:t>COROUTINE SCOPE</a:t>
            </a:r>
            <a:endParaRPr lang="lt-LT" sz="2800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A293BBCE-237F-5075-8FEE-1297C5E926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505" y="2128455"/>
            <a:ext cx="9001470" cy="361599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GB" sz="2100" b="1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You can create another scope inside coroutine scope in needed using </a:t>
            </a:r>
            <a:r>
              <a:rPr lang="en-GB" sz="2100" b="1" dirty="0" err="1">
                <a:solidFill>
                  <a:schemeClr val="bg2">
                    <a:lumMod val="50000"/>
                  </a:schemeClr>
                </a:solidFill>
                <a:latin typeface="+mn-lt"/>
              </a:rPr>
              <a:t>coroutineScope</a:t>
            </a:r>
            <a:r>
              <a:rPr lang="en-GB" sz="2100" b="1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{} function</a:t>
            </a:r>
          </a:p>
          <a:p>
            <a:pPr>
              <a:lnSpc>
                <a:spcPct val="150000"/>
              </a:lnSpc>
            </a:pPr>
            <a:r>
              <a:rPr lang="en-GB" sz="2100" b="1" dirty="0" err="1">
                <a:solidFill>
                  <a:schemeClr val="bg2">
                    <a:lumMod val="50000"/>
                  </a:schemeClr>
                </a:solidFill>
                <a:latin typeface="+mn-lt"/>
              </a:rPr>
              <a:t>coroutineScope</a:t>
            </a:r>
            <a:r>
              <a:rPr lang="en-GB" sz="2100" b="1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{} does not return until nested coroutines inside are completed</a:t>
            </a:r>
          </a:p>
        </p:txBody>
      </p:sp>
    </p:spTree>
    <p:extLst>
      <p:ext uri="{BB962C8B-B14F-4D97-AF65-F5344CB8AC3E}">
        <p14:creationId xmlns:p14="http://schemas.microsoft.com/office/powerpoint/2010/main" val="8210644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9F3728-8AF5-5B69-9439-4EC9D6418D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A9C155A-D48D-624D-746D-AD6FC873CE76}"/>
              </a:ext>
            </a:extLst>
          </p:cNvPr>
          <p:cNvSpPr/>
          <p:nvPr/>
        </p:nvSpPr>
        <p:spPr>
          <a:xfrm>
            <a:off x="1059474" y="908050"/>
            <a:ext cx="10076839" cy="5076825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81000" dir="1860000" sx="99794" sy="99794" algn="ctr" rotWithShape="0">
              <a:srgbClr val="000000">
                <a:alpha val="9763"/>
              </a:srgb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lt-LT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C1B69B6-2D7E-C771-572B-C09B6550FB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0488" y="1113555"/>
            <a:ext cx="9775825" cy="963384"/>
          </a:xfrm>
        </p:spPr>
        <p:txBody>
          <a:bodyPr/>
          <a:lstStyle/>
          <a:p>
            <a:r>
              <a:rPr lang="en-GB" sz="2800" dirty="0"/>
              <a:t>COROUTINE NAME</a:t>
            </a:r>
            <a:endParaRPr lang="lt-LT" sz="2800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4CC234B-2CBC-AE9E-0621-AA6AA8E233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505" y="2128455"/>
            <a:ext cx="9001470" cy="3378126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GB" sz="2100" b="1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Can identify coroutine in logs</a:t>
            </a:r>
          </a:p>
          <a:p>
            <a:pPr>
              <a:lnSpc>
                <a:spcPct val="150000"/>
              </a:lnSpc>
            </a:pPr>
            <a:r>
              <a:rPr lang="en-GB" sz="2100" b="1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Useful for debugging</a:t>
            </a:r>
            <a:endParaRPr lang="lt-LT" sz="1700" b="1" dirty="0">
              <a:solidFill>
                <a:schemeClr val="bg2">
                  <a:lumMod val="5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325349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B95A81-E6C3-FE3C-2287-7D3977C75A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BC2A2DD-DFE5-5DDA-0049-DD007D005863}"/>
              </a:ext>
            </a:extLst>
          </p:cNvPr>
          <p:cNvSpPr/>
          <p:nvPr/>
        </p:nvSpPr>
        <p:spPr>
          <a:xfrm>
            <a:off x="1059474" y="908050"/>
            <a:ext cx="10076839" cy="5076825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81000" dir="1860000" sx="99794" sy="99794" algn="ctr" rotWithShape="0">
              <a:srgbClr val="000000">
                <a:alpha val="9763"/>
              </a:srgb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lt-LT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15C2FD5-7782-D9C2-B11B-2EDEE58DFC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0488" y="1113555"/>
            <a:ext cx="9775825" cy="963384"/>
          </a:xfrm>
        </p:spPr>
        <p:txBody>
          <a:bodyPr/>
          <a:lstStyle/>
          <a:p>
            <a:r>
              <a:rPr lang="en-GB" sz="2800" dirty="0"/>
              <a:t>DIPATCHER</a:t>
            </a:r>
            <a:endParaRPr lang="lt-LT" sz="2800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033DA48F-79E5-9CFA-C5D5-67D0C6B22C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505" y="2128454"/>
            <a:ext cx="9001470" cy="3856421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GB" sz="2100" b="1" dirty="0" err="1">
                <a:solidFill>
                  <a:schemeClr val="bg2">
                    <a:lumMod val="50000"/>
                  </a:schemeClr>
                </a:solidFill>
                <a:latin typeface="+mn-lt"/>
              </a:rPr>
              <a:t>Dispatchers.MAIN</a:t>
            </a:r>
            <a:r>
              <a:rPr lang="lt-LT" sz="2100" b="1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 (</a:t>
            </a:r>
            <a:r>
              <a:rPr lang="lt-LT" sz="2100" b="1" dirty="0" err="1">
                <a:solidFill>
                  <a:schemeClr val="bg2">
                    <a:lumMod val="50000"/>
                  </a:schemeClr>
                </a:solidFill>
                <a:latin typeface="+mn-lt"/>
              </a:rPr>
              <a:t>Dispatchers.MAIN.immediate</a:t>
            </a:r>
            <a:r>
              <a:rPr lang="lt-LT" sz="2100" b="1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)</a:t>
            </a:r>
            <a:endParaRPr lang="en-GB" sz="2100" b="1" dirty="0">
              <a:solidFill>
                <a:schemeClr val="bg2">
                  <a:lumMod val="50000"/>
                </a:schemeClr>
              </a:solidFill>
              <a:latin typeface="+mn-lt"/>
            </a:endParaRPr>
          </a:p>
          <a:p>
            <a:pPr lvl="1">
              <a:lnSpc>
                <a:spcPct val="150000"/>
              </a:lnSpc>
            </a:pPr>
            <a:r>
              <a:rPr lang="en-GB" sz="1700" b="1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Send runnable to Main Looper</a:t>
            </a:r>
          </a:p>
          <a:p>
            <a:pPr lvl="1">
              <a:lnSpc>
                <a:spcPct val="150000"/>
              </a:lnSpc>
            </a:pPr>
            <a:r>
              <a:rPr lang="en-GB" sz="1700" b="1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You need suspension points to allow other tasks to execute</a:t>
            </a:r>
          </a:p>
          <a:p>
            <a:pPr lvl="1">
              <a:lnSpc>
                <a:spcPct val="150000"/>
              </a:lnSpc>
            </a:pPr>
            <a:r>
              <a:rPr lang="en-GB" sz="1700" b="1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yield suspense current function and moves code to the end of Main Looper</a:t>
            </a:r>
          </a:p>
          <a:p>
            <a:pPr>
              <a:lnSpc>
                <a:spcPct val="150000"/>
              </a:lnSpc>
            </a:pPr>
            <a:r>
              <a:rPr lang="en-GB" sz="2100" b="1" dirty="0" err="1">
                <a:solidFill>
                  <a:schemeClr val="bg2">
                    <a:lumMod val="50000"/>
                  </a:schemeClr>
                </a:solidFill>
                <a:latin typeface="+mn-lt"/>
              </a:rPr>
              <a:t>Dispatchers.Default</a:t>
            </a:r>
            <a:endParaRPr lang="en-GB" sz="2100" b="1" dirty="0">
              <a:solidFill>
                <a:schemeClr val="bg2">
                  <a:lumMod val="50000"/>
                </a:schemeClr>
              </a:solidFill>
              <a:latin typeface="+mn-lt"/>
            </a:endParaRPr>
          </a:p>
          <a:p>
            <a:pPr lvl="1">
              <a:lnSpc>
                <a:spcPct val="150000"/>
              </a:lnSpc>
            </a:pPr>
            <a:r>
              <a:rPr lang="en-GB" sz="1700" b="1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Executed on background thread</a:t>
            </a:r>
          </a:p>
          <a:p>
            <a:pPr lvl="1">
              <a:lnSpc>
                <a:spcPct val="150000"/>
              </a:lnSpc>
            </a:pPr>
            <a:r>
              <a:rPr lang="en-GB" sz="1700" b="1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Uses thread pool, with a number of threads equal to CPU cores</a:t>
            </a:r>
          </a:p>
          <a:p>
            <a:pPr lvl="1">
              <a:lnSpc>
                <a:spcPct val="150000"/>
              </a:lnSpc>
            </a:pPr>
            <a:r>
              <a:rPr lang="en-GB" sz="1700" b="1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CPU intensive work</a:t>
            </a:r>
          </a:p>
        </p:txBody>
      </p:sp>
    </p:spTree>
    <p:extLst>
      <p:ext uri="{BB962C8B-B14F-4D97-AF65-F5344CB8AC3E}">
        <p14:creationId xmlns:p14="http://schemas.microsoft.com/office/powerpoint/2010/main" val="26670624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7CF046-BBFC-8735-F85F-2E726B17C9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ABA3B22-3503-2574-8686-BB4A119AC191}"/>
              </a:ext>
            </a:extLst>
          </p:cNvPr>
          <p:cNvSpPr/>
          <p:nvPr/>
        </p:nvSpPr>
        <p:spPr>
          <a:xfrm>
            <a:off x="1059474" y="908050"/>
            <a:ext cx="10076839" cy="5076825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81000" dir="1860000" sx="99794" sy="99794" algn="ctr" rotWithShape="0">
              <a:srgbClr val="000000">
                <a:alpha val="9763"/>
              </a:srgb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lt-LT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C835155-771E-21C9-7AD2-07A86593A1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0488" y="1113555"/>
            <a:ext cx="9775825" cy="963384"/>
          </a:xfrm>
        </p:spPr>
        <p:txBody>
          <a:bodyPr/>
          <a:lstStyle/>
          <a:p>
            <a:r>
              <a:rPr lang="en-GB" sz="2800" dirty="0"/>
              <a:t>DIPATCHER</a:t>
            </a:r>
            <a:endParaRPr lang="lt-LT" sz="2800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9743866-05C2-83B3-8DC9-7619470E0E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505" y="2128455"/>
            <a:ext cx="9001470" cy="3821495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GB" sz="2100" b="1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Dispatchers.IO</a:t>
            </a:r>
            <a:endParaRPr lang="en-GB" sz="1300" b="1" dirty="0">
              <a:solidFill>
                <a:schemeClr val="bg2">
                  <a:lumMod val="50000"/>
                </a:schemeClr>
              </a:solidFill>
              <a:latin typeface="+mn-lt"/>
            </a:endParaRPr>
          </a:p>
          <a:p>
            <a:pPr lvl="1">
              <a:lnSpc>
                <a:spcPct val="150000"/>
              </a:lnSpc>
            </a:pPr>
            <a:r>
              <a:rPr lang="en-GB" sz="1700" b="1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Executed on background thread</a:t>
            </a:r>
          </a:p>
          <a:p>
            <a:pPr lvl="1">
              <a:lnSpc>
                <a:spcPct val="150000"/>
              </a:lnSpc>
            </a:pPr>
            <a:r>
              <a:rPr lang="en-GB" sz="1700" b="1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Uses thread pool, with up to 64 threads</a:t>
            </a:r>
          </a:p>
          <a:p>
            <a:pPr lvl="1">
              <a:lnSpc>
                <a:spcPct val="150000"/>
              </a:lnSpc>
            </a:pPr>
            <a:r>
              <a:rPr lang="en-GB" sz="1700" b="1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Used for reading and writing to disk, network calls, database access</a:t>
            </a:r>
          </a:p>
          <a:p>
            <a:pPr lvl="1">
              <a:lnSpc>
                <a:spcPct val="150000"/>
              </a:lnSpc>
            </a:pPr>
            <a:r>
              <a:rPr lang="en-GB" sz="1700" b="1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Optimized for tasks that involve waiting for external resources</a:t>
            </a:r>
          </a:p>
          <a:p>
            <a:pPr>
              <a:lnSpc>
                <a:spcPct val="150000"/>
              </a:lnSpc>
            </a:pPr>
            <a:r>
              <a:rPr lang="en-GB" sz="2100" b="1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Use </a:t>
            </a:r>
            <a:r>
              <a:rPr lang="en-GB" sz="2100" b="1" dirty="0" err="1">
                <a:solidFill>
                  <a:schemeClr val="bg2">
                    <a:lumMod val="50000"/>
                  </a:schemeClr>
                </a:solidFill>
                <a:latin typeface="+mn-lt"/>
              </a:rPr>
              <a:t>withContext</a:t>
            </a:r>
            <a:r>
              <a:rPr lang="en-GB" sz="2100" b="1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 to switch Dispatchers at any time</a:t>
            </a:r>
          </a:p>
          <a:p>
            <a:pPr>
              <a:lnSpc>
                <a:spcPct val="150000"/>
              </a:lnSpc>
            </a:pPr>
            <a:r>
              <a:rPr lang="en-GB" sz="2100" b="1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Use </a:t>
            </a:r>
            <a:r>
              <a:rPr lang="en-GB" sz="2100" b="1" dirty="0" err="1">
                <a:solidFill>
                  <a:schemeClr val="bg2">
                    <a:lumMod val="50000"/>
                  </a:schemeClr>
                </a:solidFill>
                <a:latin typeface="+mn-lt"/>
              </a:rPr>
              <a:t>withTimeOut</a:t>
            </a:r>
            <a:r>
              <a:rPr lang="en-GB" sz="2100" b="1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 to cancel coroutine if it does not complete in time</a:t>
            </a:r>
          </a:p>
        </p:txBody>
      </p:sp>
    </p:spTree>
    <p:extLst>
      <p:ext uri="{BB962C8B-B14F-4D97-AF65-F5344CB8AC3E}">
        <p14:creationId xmlns:p14="http://schemas.microsoft.com/office/powerpoint/2010/main" val="38850904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F29677-5017-97DC-998D-96269C1B80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C16F86D-BCEC-E21F-D4E4-6D0E2B5BD9CF}"/>
              </a:ext>
            </a:extLst>
          </p:cNvPr>
          <p:cNvSpPr/>
          <p:nvPr/>
        </p:nvSpPr>
        <p:spPr>
          <a:xfrm>
            <a:off x="1059474" y="908050"/>
            <a:ext cx="10076839" cy="5076825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81000" dir="1860000" sx="99794" sy="99794" algn="ctr" rotWithShape="0">
              <a:srgbClr val="000000">
                <a:alpha val="9763"/>
              </a:srgb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lt-LT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AA29E9DD-EEF6-724C-34BE-6E11CC2A2C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0488" y="1113555"/>
            <a:ext cx="9775825" cy="963384"/>
          </a:xfrm>
        </p:spPr>
        <p:txBody>
          <a:bodyPr/>
          <a:lstStyle/>
          <a:p>
            <a:r>
              <a:rPr lang="en-GB" sz="2800" dirty="0"/>
              <a:t>JOB</a:t>
            </a:r>
            <a:endParaRPr lang="lt-LT" sz="2800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E33D4513-4D6E-FFD8-C82B-A77188456E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505" y="2128455"/>
            <a:ext cx="9001470" cy="38564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GB" sz="2100" b="1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Job</a:t>
            </a:r>
            <a:endParaRPr lang="en-GB" sz="1300" b="1" dirty="0">
              <a:solidFill>
                <a:schemeClr val="bg2">
                  <a:lumMod val="50000"/>
                </a:schemeClr>
              </a:solidFill>
              <a:latin typeface="+mn-lt"/>
            </a:endParaRPr>
          </a:p>
          <a:p>
            <a:pPr lvl="1">
              <a:lnSpc>
                <a:spcPct val="150000"/>
              </a:lnSpc>
            </a:pPr>
            <a:r>
              <a:rPr lang="en-GB" sz="1700" b="1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If coroutine fails (exception is thrown) then all parent, child and sibling coroutines are cancelled (“all-or-nothing”)</a:t>
            </a:r>
          </a:p>
          <a:p>
            <a:pPr lvl="1">
              <a:lnSpc>
                <a:spcPct val="150000"/>
              </a:lnSpc>
            </a:pPr>
            <a:r>
              <a:rPr lang="en-GB" sz="1700" b="1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e.g., sorting a big array on multiple coroutines, if at least one part fails, siblings should be cancelled immediately</a:t>
            </a:r>
          </a:p>
          <a:p>
            <a:pPr>
              <a:lnSpc>
                <a:spcPct val="150000"/>
              </a:lnSpc>
            </a:pPr>
            <a:r>
              <a:rPr lang="en-GB" sz="2100" b="1" dirty="0" err="1">
                <a:solidFill>
                  <a:schemeClr val="bg2">
                    <a:lumMod val="50000"/>
                  </a:schemeClr>
                </a:solidFill>
                <a:latin typeface="+mn-lt"/>
              </a:rPr>
              <a:t>SupervisorJob</a:t>
            </a:r>
            <a:endParaRPr lang="en-GB" sz="2100" b="1" dirty="0">
              <a:solidFill>
                <a:schemeClr val="bg2">
                  <a:lumMod val="50000"/>
                </a:schemeClr>
              </a:solidFill>
              <a:latin typeface="+mn-lt"/>
            </a:endParaRPr>
          </a:p>
          <a:p>
            <a:pPr lvl="1">
              <a:lnSpc>
                <a:spcPct val="150000"/>
              </a:lnSpc>
            </a:pPr>
            <a:r>
              <a:rPr lang="en-GB" sz="1700" b="1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If coroutine fails then only child coroutines are cancelled</a:t>
            </a:r>
          </a:p>
          <a:p>
            <a:pPr lvl="1">
              <a:lnSpc>
                <a:spcPct val="150000"/>
              </a:lnSpc>
            </a:pPr>
            <a:r>
              <a:rPr lang="en-GB" sz="1700" b="1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e.g., finding flying options from one airport to another</a:t>
            </a:r>
          </a:p>
        </p:txBody>
      </p:sp>
    </p:spTree>
    <p:extLst>
      <p:ext uri="{BB962C8B-B14F-4D97-AF65-F5344CB8AC3E}">
        <p14:creationId xmlns:p14="http://schemas.microsoft.com/office/powerpoint/2010/main" val="15618667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EA86F9-AFC2-14DB-BC21-86DE17046A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7F64E25-9AAD-80ED-2FE8-02A5DDD877F0}"/>
              </a:ext>
            </a:extLst>
          </p:cNvPr>
          <p:cNvSpPr/>
          <p:nvPr/>
        </p:nvSpPr>
        <p:spPr>
          <a:xfrm>
            <a:off x="1059474" y="908050"/>
            <a:ext cx="10076839" cy="5076825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81000" dir="1860000" sx="99794" sy="99794" algn="ctr" rotWithShape="0">
              <a:srgbClr val="000000">
                <a:alpha val="9763"/>
              </a:srgb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lt-LT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632063F-E3FD-4355-4374-9F76947A9C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0488" y="1113555"/>
            <a:ext cx="9775825" cy="963384"/>
          </a:xfrm>
        </p:spPr>
        <p:txBody>
          <a:bodyPr/>
          <a:lstStyle/>
          <a:p>
            <a:r>
              <a:rPr lang="en-GB" sz="2800" dirty="0"/>
              <a:t>ERROR HANDLER</a:t>
            </a:r>
            <a:endParaRPr lang="lt-LT" sz="2800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83EBBA90-B139-68D6-B70E-8FCCD5DC6B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505" y="2128455"/>
            <a:ext cx="9001470" cy="3308249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GB" sz="2100" b="1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try/catch block outside coroutine will not catch exception inside coroutine</a:t>
            </a:r>
          </a:p>
          <a:p>
            <a:pPr>
              <a:lnSpc>
                <a:spcPct val="150000"/>
              </a:lnSpc>
            </a:pPr>
            <a:r>
              <a:rPr lang="en-GB" sz="2100" b="1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If you can recover from exceptional situation, do it inside coroutine</a:t>
            </a:r>
          </a:p>
          <a:p>
            <a:pPr>
              <a:lnSpc>
                <a:spcPct val="150000"/>
              </a:lnSpc>
            </a:pPr>
            <a:r>
              <a:rPr lang="en-GB" sz="2100" b="1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If exceptions is not handled inside coroutine, coroutine fails and exceptions is propagated in job hierarchy</a:t>
            </a:r>
          </a:p>
        </p:txBody>
      </p:sp>
    </p:spTree>
    <p:extLst>
      <p:ext uri="{BB962C8B-B14F-4D97-AF65-F5344CB8AC3E}">
        <p14:creationId xmlns:p14="http://schemas.microsoft.com/office/powerpoint/2010/main" val="10394178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435163-7295-D600-E39B-94C66C47FD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3184D30-F8ED-0F0B-44A3-653CE1186AEB}"/>
              </a:ext>
            </a:extLst>
          </p:cNvPr>
          <p:cNvSpPr/>
          <p:nvPr/>
        </p:nvSpPr>
        <p:spPr>
          <a:xfrm>
            <a:off x="1059474" y="908050"/>
            <a:ext cx="10076839" cy="5076825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81000" dir="1860000" sx="99794" sy="99794" algn="ctr" rotWithShape="0">
              <a:srgbClr val="000000">
                <a:alpha val="9763"/>
              </a:srgb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lt-LT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CC70F3E-39E9-DD9E-AD06-E111D370A3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0488" y="1113555"/>
            <a:ext cx="9775825" cy="963384"/>
          </a:xfrm>
        </p:spPr>
        <p:txBody>
          <a:bodyPr/>
          <a:lstStyle/>
          <a:p>
            <a:r>
              <a:rPr lang="en-GB" sz="2800" dirty="0"/>
              <a:t>CONTENT</a:t>
            </a:r>
            <a:endParaRPr lang="lt-LT" sz="2800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6D78AC08-02CC-D123-8F75-CC466CC424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505" y="2128455"/>
            <a:ext cx="4666008" cy="3378126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GB" sz="2100" b="1" dirty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rPr>
              <a:t>Kotlin Coroutines </a:t>
            </a:r>
          </a:p>
          <a:p>
            <a:pPr>
              <a:lnSpc>
                <a:spcPct val="150000"/>
              </a:lnSpc>
            </a:pPr>
            <a:r>
              <a:rPr lang="en-GB" sz="2100" b="1" dirty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rPr>
              <a:t>Structured Concurrency</a:t>
            </a:r>
          </a:p>
          <a:p>
            <a:pPr>
              <a:lnSpc>
                <a:spcPct val="150000"/>
              </a:lnSpc>
            </a:pPr>
            <a:r>
              <a:rPr lang="en-GB" sz="2100" b="1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Project Loom</a:t>
            </a:r>
            <a:endParaRPr lang="lt-LT" sz="2100" b="1" dirty="0">
              <a:solidFill>
                <a:schemeClr val="bg2">
                  <a:lumMod val="5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861067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EB47DC-A9FE-F96E-7DEA-F964370467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3B66122-F5ED-0358-C26A-69914D031259}"/>
              </a:ext>
            </a:extLst>
          </p:cNvPr>
          <p:cNvSpPr/>
          <p:nvPr/>
        </p:nvSpPr>
        <p:spPr>
          <a:xfrm>
            <a:off x="1059474" y="908050"/>
            <a:ext cx="10076839" cy="5076825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81000" dir="1860000" sx="99794" sy="99794" algn="ctr" rotWithShape="0">
              <a:srgbClr val="000000">
                <a:alpha val="9763"/>
              </a:srgb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lt-LT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C9D6ED7-6109-466B-C153-43331B7A8D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0488" y="1113555"/>
            <a:ext cx="9775825" cy="963384"/>
          </a:xfrm>
        </p:spPr>
        <p:txBody>
          <a:bodyPr/>
          <a:lstStyle/>
          <a:p>
            <a:r>
              <a:rPr lang="en-GB" sz="2800" dirty="0"/>
              <a:t>ERROR HANDLER</a:t>
            </a:r>
            <a:endParaRPr lang="lt-LT" sz="2800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69FAA9B3-FD55-3BD5-B8EF-775B0EFE68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505" y="2128455"/>
            <a:ext cx="9001470" cy="3308249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GB" sz="2100" b="1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You can write your own exception handler and pass it to Scope or top level Job constructor</a:t>
            </a:r>
          </a:p>
          <a:p>
            <a:pPr>
              <a:lnSpc>
                <a:spcPct val="150000"/>
              </a:lnSpc>
            </a:pPr>
            <a:r>
              <a:rPr lang="en-GB" sz="2100" b="1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Exception is handled, but coroutine still fails and depending on Job type other coroutines gets cancelled or not</a:t>
            </a:r>
          </a:p>
        </p:txBody>
      </p:sp>
    </p:spTree>
    <p:extLst>
      <p:ext uri="{BB962C8B-B14F-4D97-AF65-F5344CB8AC3E}">
        <p14:creationId xmlns:p14="http://schemas.microsoft.com/office/powerpoint/2010/main" val="31730352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76D91B-6C22-0070-5118-C64ACF4A27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E9D3FE0-40BF-B759-DA09-E34776EC6443}"/>
              </a:ext>
            </a:extLst>
          </p:cNvPr>
          <p:cNvSpPr/>
          <p:nvPr/>
        </p:nvSpPr>
        <p:spPr>
          <a:xfrm>
            <a:off x="1059474" y="908050"/>
            <a:ext cx="10076839" cy="5076825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81000" dir="1860000" sx="99794" sy="99794" algn="ctr" rotWithShape="0">
              <a:srgbClr val="000000">
                <a:alpha val="9763"/>
              </a:srgb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lt-LT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0E8CC420-7ADB-A502-1D0D-D51127037A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0488" y="1113555"/>
            <a:ext cx="9775825" cy="963384"/>
          </a:xfrm>
        </p:spPr>
        <p:txBody>
          <a:bodyPr/>
          <a:lstStyle/>
          <a:p>
            <a:r>
              <a:rPr lang="en-GB" sz="2800" dirty="0"/>
              <a:t>ERROR HANDLER</a:t>
            </a:r>
            <a:endParaRPr lang="lt-LT" sz="2800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4FED89D5-2233-DEE5-35AA-494840473E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505" y="2128455"/>
            <a:ext cx="9001470" cy="3308249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GB" sz="2100" b="1" dirty="0" err="1">
                <a:solidFill>
                  <a:schemeClr val="bg2">
                    <a:lumMod val="50000"/>
                  </a:schemeClr>
                </a:solidFill>
                <a:latin typeface="+mn-lt"/>
              </a:rPr>
              <a:t>coroutineScope</a:t>
            </a:r>
            <a:r>
              <a:rPr lang="en-GB" sz="2100" b="1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 rethrows exceptions. It is useful when we want to catch exceptions that are thrown inside suspend functions</a:t>
            </a:r>
          </a:p>
          <a:p>
            <a:pPr>
              <a:lnSpc>
                <a:spcPct val="150000"/>
              </a:lnSpc>
            </a:pPr>
            <a:r>
              <a:rPr lang="en-GB" sz="2100" b="1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async doesn’t throw exception immediately, but only when await is called</a:t>
            </a:r>
          </a:p>
        </p:txBody>
      </p:sp>
    </p:spTree>
    <p:extLst>
      <p:ext uri="{BB962C8B-B14F-4D97-AF65-F5344CB8AC3E}">
        <p14:creationId xmlns:p14="http://schemas.microsoft.com/office/powerpoint/2010/main" val="22254710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1A0A0D-571B-171A-3EB6-E2C9EC3BD3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47CDEE6-919F-0FDE-A16B-D63B1A72CF15}"/>
              </a:ext>
            </a:extLst>
          </p:cNvPr>
          <p:cNvSpPr/>
          <p:nvPr/>
        </p:nvSpPr>
        <p:spPr>
          <a:xfrm>
            <a:off x="1059474" y="908050"/>
            <a:ext cx="10076839" cy="5076825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81000" dir="1860000" sx="99794" sy="99794" algn="ctr" rotWithShape="0">
              <a:srgbClr val="000000">
                <a:alpha val="9763"/>
              </a:srgb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lt-LT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817B71D-AE2C-49BC-6B61-5EF1548DD0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0488" y="1113555"/>
            <a:ext cx="9775825" cy="963384"/>
          </a:xfrm>
        </p:spPr>
        <p:txBody>
          <a:bodyPr/>
          <a:lstStyle/>
          <a:p>
            <a:r>
              <a:rPr lang="en-GB" sz="2800" dirty="0"/>
              <a:t>CANCELLATION</a:t>
            </a:r>
            <a:endParaRPr lang="lt-LT" sz="2800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0056590-7F10-4CF8-2E0E-245ADB6BDD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505" y="2128455"/>
            <a:ext cx="9001470" cy="350703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GB" sz="2100" b="1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Use cancel</a:t>
            </a:r>
            <a:r>
              <a:rPr lang="lt-LT" sz="2100" b="1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()</a:t>
            </a:r>
            <a:r>
              <a:rPr lang="en-GB" sz="2100" b="1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 to cancel coroutine</a:t>
            </a:r>
          </a:p>
          <a:p>
            <a:pPr>
              <a:lnSpc>
                <a:spcPct val="150000"/>
              </a:lnSpc>
            </a:pPr>
            <a:r>
              <a:rPr lang="en-GB" sz="2100" b="1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Use </a:t>
            </a:r>
            <a:r>
              <a:rPr lang="en-GB" sz="2100" b="1" dirty="0" err="1">
                <a:solidFill>
                  <a:schemeClr val="bg2">
                    <a:lumMod val="50000"/>
                  </a:schemeClr>
                </a:solidFill>
                <a:latin typeface="+mn-lt"/>
              </a:rPr>
              <a:t>cancelAndJoin</a:t>
            </a:r>
            <a:r>
              <a:rPr lang="lt-LT" sz="2100" b="1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()</a:t>
            </a:r>
            <a:r>
              <a:rPr lang="en-GB" sz="2100" b="1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 to cancel coroutine and suspend until coroutine is complete</a:t>
            </a:r>
          </a:p>
          <a:p>
            <a:pPr>
              <a:lnSpc>
                <a:spcPct val="150000"/>
              </a:lnSpc>
            </a:pPr>
            <a:r>
              <a:rPr lang="en-GB" sz="2100" b="1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If coroutine is cancelled, suspend functions (e.g., delay) will throw </a:t>
            </a:r>
            <a:r>
              <a:rPr lang="en-GB" sz="2100" b="1" dirty="0" err="1">
                <a:solidFill>
                  <a:schemeClr val="bg2">
                    <a:lumMod val="50000"/>
                  </a:schemeClr>
                </a:solidFill>
                <a:latin typeface="+mn-lt"/>
              </a:rPr>
              <a:t>CancellationException</a:t>
            </a:r>
            <a:endParaRPr lang="en-GB" sz="2100" b="1" dirty="0">
              <a:solidFill>
                <a:schemeClr val="bg2">
                  <a:lumMod val="5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670776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A2B4AE-0A5A-51EB-7E23-3BBBA82773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3E5CA5B-4493-508C-D889-BD8B396BAB92}"/>
              </a:ext>
            </a:extLst>
          </p:cNvPr>
          <p:cNvSpPr/>
          <p:nvPr/>
        </p:nvSpPr>
        <p:spPr>
          <a:xfrm>
            <a:off x="1059474" y="908050"/>
            <a:ext cx="10076839" cy="5076825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81000" dir="1860000" sx="99794" sy="99794" algn="ctr" rotWithShape="0">
              <a:srgbClr val="000000">
                <a:alpha val="9763"/>
              </a:srgb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lt-LT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E94DDAB-18A0-1BA8-DA62-1DE4462285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0488" y="1113555"/>
            <a:ext cx="9775825" cy="963384"/>
          </a:xfrm>
        </p:spPr>
        <p:txBody>
          <a:bodyPr/>
          <a:lstStyle/>
          <a:p>
            <a:r>
              <a:rPr lang="en-GB" sz="2800" dirty="0"/>
              <a:t>CANCELLATION</a:t>
            </a:r>
            <a:endParaRPr lang="lt-LT" sz="2800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C0F87039-8BFE-A140-F323-7A97218F63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505" y="2128455"/>
            <a:ext cx="9001470" cy="350703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GB" sz="2100" b="1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It’s our responsibility to make our code cooperative regarding cancelation</a:t>
            </a:r>
          </a:p>
          <a:p>
            <a:pPr lvl="1">
              <a:lnSpc>
                <a:spcPct val="150000"/>
              </a:lnSpc>
            </a:pPr>
            <a:r>
              <a:rPr lang="en-GB" sz="1700" b="1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Use </a:t>
            </a:r>
            <a:r>
              <a:rPr lang="en-GB" sz="1700" b="1" dirty="0" err="1">
                <a:solidFill>
                  <a:schemeClr val="bg2">
                    <a:lumMod val="50000"/>
                  </a:schemeClr>
                </a:solidFill>
                <a:latin typeface="+mn-lt"/>
              </a:rPr>
              <a:t>ensureActive</a:t>
            </a:r>
            <a:r>
              <a:rPr lang="lt-LT" sz="1700" b="1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()</a:t>
            </a:r>
            <a:r>
              <a:rPr lang="en-GB" sz="1700" b="1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 to throw </a:t>
            </a:r>
            <a:r>
              <a:rPr lang="en-GB" sz="1700" b="1" dirty="0" err="1">
                <a:solidFill>
                  <a:schemeClr val="bg2">
                    <a:lumMod val="50000"/>
                  </a:schemeClr>
                </a:solidFill>
                <a:latin typeface="+mn-lt"/>
              </a:rPr>
              <a:t>CancellationException</a:t>
            </a:r>
            <a:endParaRPr lang="en-GB" sz="1700" b="1" dirty="0">
              <a:solidFill>
                <a:schemeClr val="bg2">
                  <a:lumMod val="50000"/>
                </a:schemeClr>
              </a:solidFill>
              <a:latin typeface="+mn-lt"/>
            </a:endParaRPr>
          </a:p>
          <a:p>
            <a:pPr lvl="1">
              <a:lnSpc>
                <a:spcPct val="150000"/>
              </a:lnSpc>
            </a:pPr>
            <a:r>
              <a:rPr lang="en-GB" sz="1700" b="1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Use </a:t>
            </a:r>
            <a:r>
              <a:rPr lang="en-GB" sz="1700" b="1" dirty="0" err="1">
                <a:solidFill>
                  <a:schemeClr val="bg2">
                    <a:lumMod val="50000"/>
                  </a:schemeClr>
                </a:solidFill>
                <a:latin typeface="+mn-lt"/>
              </a:rPr>
              <a:t>isActive</a:t>
            </a:r>
            <a:r>
              <a:rPr lang="lt-LT" sz="1700" b="1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()</a:t>
            </a:r>
            <a:r>
              <a:rPr lang="en-GB" sz="1700" b="1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 to check if coroutine is not cancelled (useful when need to do some clean-up first, but make sure you don’t call any suspension functions in it)</a:t>
            </a:r>
          </a:p>
          <a:p>
            <a:pPr>
              <a:lnSpc>
                <a:spcPct val="150000"/>
              </a:lnSpc>
            </a:pPr>
            <a:r>
              <a:rPr lang="en-GB" sz="2100" b="1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Use </a:t>
            </a:r>
            <a:r>
              <a:rPr lang="en-GB" sz="2100" b="1" dirty="0" err="1">
                <a:solidFill>
                  <a:schemeClr val="bg2">
                    <a:lumMod val="50000"/>
                  </a:schemeClr>
                </a:solidFill>
                <a:latin typeface="+mn-lt"/>
              </a:rPr>
              <a:t>withContext</a:t>
            </a:r>
            <a:r>
              <a:rPr lang="en-GB" sz="2100" b="1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(</a:t>
            </a:r>
            <a:r>
              <a:rPr lang="en-GB" sz="2100" b="1" dirty="0" err="1">
                <a:solidFill>
                  <a:schemeClr val="bg2">
                    <a:lumMod val="50000"/>
                  </a:schemeClr>
                </a:solidFill>
                <a:latin typeface="+mn-lt"/>
              </a:rPr>
              <a:t>NonCancellable</a:t>
            </a:r>
            <a:r>
              <a:rPr lang="en-GB" sz="2100" b="1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) execute critical code that cannot be cancelled.</a:t>
            </a:r>
          </a:p>
        </p:txBody>
      </p:sp>
    </p:spTree>
    <p:extLst>
      <p:ext uri="{BB962C8B-B14F-4D97-AF65-F5344CB8AC3E}">
        <p14:creationId xmlns:p14="http://schemas.microsoft.com/office/powerpoint/2010/main" val="13045163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687AFB-D57F-96C3-1A9E-F2DEC8A408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BF1BF6E-E0A0-5AC1-71C6-DFD3153EDE8A}"/>
              </a:ext>
            </a:extLst>
          </p:cNvPr>
          <p:cNvSpPr/>
          <p:nvPr/>
        </p:nvSpPr>
        <p:spPr>
          <a:xfrm>
            <a:off x="1059474" y="908050"/>
            <a:ext cx="10076839" cy="5076825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81000" dir="1860000" sx="99794" sy="99794" algn="ctr" rotWithShape="0">
              <a:srgbClr val="000000">
                <a:alpha val="9763"/>
              </a:srgb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lt-LT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57127D6A-25D9-3825-4953-C53C9EC38A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8087" y="2947308"/>
            <a:ext cx="9775825" cy="963384"/>
          </a:xfrm>
        </p:spPr>
        <p:txBody>
          <a:bodyPr/>
          <a:lstStyle/>
          <a:p>
            <a:pPr algn="ctr"/>
            <a:r>
              <a:rPr lang="en-GB" sz="8000" dirty="0"/>
              <a:t>STRUCTURED CONCURRENCY</a:t>
            </a:r>
            <a:endParaRPr lang="lt-LT" sz="8000" dirty="0"/>
          </a:p>
        </p:txBody>
      </p:sp>
    </p:spTree>
    <p:extLst>
      <p:ext uri="{BB962C8B-B14F-4D97-AF65-F5344CB8AC3E}">
        <p14:creationId xmlns:p14="http://schemas.microsoft.com/office/powerpoint/2010/main" val="28429192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634471-4F5A-2D1E-0242-ED07B8C5B5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43727CF-24EF-B70E-82A8-97DDF7087E18}"/>
              </a:ext>
            </a:extLst>
          </p:cNvPr>
          <p:cNvSpPr/>
          <p:nvPr/>
        </p:nvSpPr>
        <p:spPr>
          <a:xfrm>
            <a:off x="1059474" y="908050"/>
            <a:ext cx="10076839" cy="5076825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81000" dir="1860000" sx="99794" sy="99794" algn="ctr" rotWithShape="0">
              <a:srgbClr val="000000">
                <a:alpha val="9763"/>
              </a:srgb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lt-LT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F2F82AB-EE37-5DFB-181B-0FABFFBFCF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0488" y="1113555"/>
            <a:ext cx="9775825" cy="963384"/>
          </a:xfrm>
        </p:spPr>
        <p:txBody>
          <a:bodyPr/>
          <a:lstStyle/>
          <a:p>
            <a:r>
              <a:rPr lang="lt-LT" sz="2800" dirty="0"/>
              <a:t>STRUCTURED CONCURRENCY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2531DBD3-791C-C6F7-17FD-3E067AA893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505" y="2128455"/>
            <a:ext cx="9001470" cy="350703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GB" sz="2100" b="1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Every coroutine needs to be started in a logical scope with limited lifetime</a:t>
            </a:r>
          </a:p>
        </p:txBody>
      </p:sp>
    </p:spTree>
    <p:extLst>
      <p:ext uri="{BB962C8B-B14F-4D97-AF65-F5344CB8AC3E}">
        <p14:creationId xmlns:p14="http://schemas.microsoft.com/office/powerpoint/2010/main" val="17890914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48055C-A811-4251-A351-0C2303A880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9DA558E-1EF1-445B-B309-B0DB6EF632FC}"/>
              </a:ext>
            </a:extLst>
          </p:cNvPr>
          <p:cNvSpPr/>
          <p:nvPr/>
        </p:nvSpPr>
        <p:spPr>
          <a:xfrm>
            <a:off x="1059474" y="908050"/>
            <a:ext cx="10076839" cy="5076825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81000" dir="1860000" sx="99794" sy="99794" algn="ctr" rotWithShape="0">
              <a:srgbClr val="000000">
                <a:alpha val="9763"/>
              </a:srgb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lt-LT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FD82BFB-5802-4DDD-A676-DC9CD314D9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0488" y="1113555"/>
            <a:ext cx="9775825" cy="963384"/>
          </a:xfrm>
        </p:spPr>
        <p:txBody>
          <a:bodyPr/>
          <a:lstStyle/>
          <a:p>
            <a:r>
              <a:rPr lang="lt-LT" sz="2800" dirty="0"/>
              <a:t>STRUCTURED CONCURRENCY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50F5CEE7-52FD-0D4D-5727-23727CAFC6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505" y="2128455"/>
            <a:ext cx="9001470" cy="350703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GB" sz="2100" b="1" noProof="0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Coroutines, started in same scope forms </a:t>
            </a:r>
            <a:r>
              <a:rPr lang="en-GB" sz="2100" b="1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a hierarchy. A parent job won't complete until all of its children's have completed</a:t>
            </a:r>
            <a:endParaRPr lang="en-US" sz="2100" b="1" noProof="0" dirty="0">
              <a:solidFill>
                <a:schemeClr val="bg2">
                  <a:lumMod val="50000"/>
                </a:schemeClr>
              </a:solidFill>
              <a:latin typeface="+mn-lt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BF20DDF7-29D9-4EF4-E765-8C1A0F739A64}"/>
              </a:ext>
            </a:extLst>
          </p:cNvPr>
          <p:cNvGrpSpPr/>
          <p:nvPr/>
        </p:nvGrpSpPr>
        <p:grpSpPr>
          <a:xfrm>
            <a:off x="3433157" y="3429000"/>
            <a:ext cx="5630485" cy="2277531"/>
            <a:chOff x="3633202" y="2959445"/>
            <a:chExt cx="5630485" cy="2277531"/>
          </a:xfrm>
        </p:grpSpPr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C311D4F4-7345-B9AD-D732-4F19009C1CC3}"/>
                </a:ext>
              </a:extLst>
            </p:cNvPr>
            <p:cNvCxnSpPr>
              <a:cxnSpLocks/>
              <a:stCxn id="2" idx="2"/>
              <a:endCxn id="5" idx="0"/>
            </p:cNvCxnSpPr>
            <p:nvPr/>
          </p:nvCxnSpPr>
          <p:spPr>
            <a:xfrm>
              <a:off x="5967240" y="3446462"/>
              <a:ext cx="0" cy="32857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E194A21A-135E-FAC0-0255-605B3A321621}"/>
                </a:ext>
              </a:extLst>
            </p:cNvPr>
            <p:cNvCxnSpPr>
              <a:cxnSpLocks/>
              <a:stCxn id="6" idx="2"/>
              <a:endCxn id="7" idx="0"/>
            </p:cNvCxnSpPr>
            <p:nvPr/>
          </p:nvCxnSpPr>
          <p:spPr>
            <a:xfrm flipH="1">
              <a:off x="6889474" y="4274415"/>
              <a:ext cx="833647" cy="4755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4F24DE73-6629-EB61-B8E3-4306E937D9D7}"/>
                </a:ext>
              </a:extLst>
            </p:cNvPr>
            <p:cNvSpPr/>
            <p:nvPr/>
          </p:nvSpPr>
          <p:spPr>
            <a:xfrm>
              <a:off x="5326166" y="2959445"/>
              <a:ext cx="1282148" cy="487017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rgbClr val="000000"/>
                  </a:solidFill>
                </a:rPr>
                <a:t>Scope</a:t>
              </a:r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E325C172-0719-B160-169E-7218C86D393E}"/>
                </a:ext>
              </a:extLst>
            </p:cNvPr>
            <p:cNvSpPr/>
            <p:nvPr/>
          </p:nvSpPr>
          <p:spPr>
            <a:xfrm>
              <a:off x="3633202" y="3775041"/>
              <a:ext cx="1282148" cy="487017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rgbClr val="000000"/>
                  </a:solidFill>
                </a:rPr>
                <a:t>Job-1</a:t>
              </a:r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F15D7A82-BF7E-E0CC-4201-ECAC71A94AFC}"/>
                </a:ext>
              </a:extLst>
            </p:cNvPr>
            <p:cNvSpPr/>
            <p:nvPr/>
          </p:nvSpPr>
          <p:spPr>
            <a:xfrm>
              <a:off x="5326166" y="3775041"/>
              <a:ext cx="1282148" cy="487017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rgbClr val="000000"/>
                  </a:solidFill>
                </a:rPr>
                <a:t>Job-2</a:t>
              </a: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07F77C28-3D21-F245-9708-0769ECBA1B39}"/>
                </a:ext>
              </a:extLst>
            </p:cNvPr>
            <p:cNvSpPr/>
            <p:nvPr/>
          </p:nvSpPr>
          <p:spPr>
            <a:xfrm>
              <a:off x="7082047" y="3787398"/>
              <a:ext cx="1282148" cy="487017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rgbClr val="000000"/>
                  </a:solidFill>
                </a:rPr>
                <a:t>Job-3</a:t>
              </a: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65C65994-3218-B28E-B992-C32792307C89}"/>
                </a:ext>
              </a:extLst>
            </p:cNvPr>
            <p:cNvSpPr/>
            <p:nvPr/>
          </p:nvSpPr>
          <p:spPr>
            <a:xfrm>
              <a:off x="6248400" y="4749959"/>
              <a:ext cx="1282148" cy="487017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rgbClr val="000000"/>
                  </a:solidFill>
                </a:rPr>
                <a:t>Job-3a</a:t>
              </a:r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BF37581C-7F67-1485-8504-69FE456D24DD}"/>
                </a:ext>
              </a:extLst>
            </p:cNvPr>
            <p:cNvSpPr/>
            <p:nvPr/>
          </p:nvSpPr>
          <p:spPr>
            <a:xfrm>
              <a:off x="7981539" y="4749959"/>
              <a:ext cx="1282148" cy="487017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rgbClr val="000000"/>
                  </a:solidFill>
                </a:rPr>
                <a:t>Job-3b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F419C08B-90D9-986C-3AAB-F3230DF952D3}"/>
                </a:ext>
              </a:extLst>
            </p:cNvPr>
            <p:cNvCxnSpPr>
              <a:endCxn id="4" idx="0"/>
            </p:cNvCxnSpPr>
            <p:nvPr/>
          </p:nvCxnSpPr>
          <p:spPr>
            <a:xfrm flipH="1">
              <a:off x="4274276" y="3446462"/>
              <a:ext cx="1692964" cy="32857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AF1F2349-D96F-DC22-F568-35A76AE6E946}"/>
                </a:ext>
              </a:extLst>
            </p:cNvPr>
            <p:cNvCxnSpPr>
              <a:cxnSpLocks/>
              <a:endCxn id="6" idx="0"/>
            </p:cNvCxnSpPr>
            <p:nvPr/>
          </p:nvCxnSpPr>
          <p:spPr>
            <a:xfrm>
              <a:off x="5967240" y="3446462"/>
              <a:ext cx="1755881" cy="34093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75A38645-7703-AF15-4689-3488D01CBB43}"/>
                </a:ext>
              </a:extLst>
            </p:cNvPr>
            <p:cNvCxnSpPr>
              <a:cxnSpLocks/>
              <a:stCxn id="6" idx="2"/>
              <a:endCxn id="8" idx="0"/>
            </p:cNvCxnSpPr>
            <p:nvPr/>
          </p:nvCxnSpPr>
          <p:spPr>
            <a:xfrm>
              <a:off x="7723121" y="4274415"/>
              <a:ext cx="899492" cy="4755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608176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D73221-9303-B008-4B5B-92CB87D7F7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227F815-1C00-F221-40D2-7E6BE6490802}"/>
              </a:ext>
            </a:extLst>
          </p:cNvPr>
          <p:cNvSpPr/>
          <p:nvPr/>
        </p:nvSpPr>
        <p:spPr>
          <a:xfrm>
            <a:off x="1059474" y="908050"/>
            <a:ext cx="10076839" cy="5076825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81000" dir="1860000" sx="99794" sy="99794" algn="ctr" rotWithShape="0">
              <a:srgbClr val="000000">
                <a:alpha val="9763"/>
              </a:srgb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lt-LT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047E4FB1-CCFA-F8C6-D215-B9B08120B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0488" y="1113555"/>
            <a:ext cx="9775825" cy="963384"/>
          </a:xfrm>
        </p:spPr>
        <p:txBody>
          <a:bodyPr/>
          <a:lstStyle/>
          <a:p>
            <a:r>
              <a:rPr lang="lt-LT" sz="2800" dirty="0"/>
              <a:t>STRUCTURED CONCURRENCY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4F054D44-3402-03AB-D946-BCD569E564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505" y="2128455"/>
            <a:ext cx="9001470" cy="350703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GB" sz="2100" b="1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Cancellation of a parent will cancel its children's. Cancelling a child won’t cancel its parent or siblings.</a:t>
            </a:r>
          </a:p>
        </p:txBody>
      </p:sp>
    </p:spTree>
    <p:extLst>
      <p:ext uri="{BB962C8B-B14F-4D97-AF65-F5344CB8AC3E}">
        <p14:creationId xmlns:p14="http://schemas.microsoft.com/office/powerpoint/2010/main" val="4396632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E1A9DE-F0D0-5E05-76B0-01BDA3E1E9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4D3550B-A297-B1BB-F2B0-9B04705B12E4}"/>
              </a:ext>
            </a:extLst>
          </p:cNvPr>
          <p:cNvSpPr/>
          <p:nvPr/>
        </p:nvSpPr>
        <p:spPr>
          <a:xfrm>
            <a:off x="1059474" y="908050"/>
            <a:ext cx="10076839" cy="5076825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81000" dir="1860000" sx="99794" sy="99794" algn="ctr" rotWithShape="0">
              <a:srgbClr val="000000">
                <a:alpha val="9763"/>
              </a:srgb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lt-LT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DDF2F1C-A129-B661-0097-B48AD3DC6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0488" y="1113555"/>
            <a:ext cx="9775825" cy="963384"/>
          </a:xfrm>
        </p:spPr>
        <p:txBody>
          <a:bodyPr/>
          <a:lstStyle/>
          <a:p>
            <a:r>
              <a:rPr lang="lt-LT" sz="2800" dirty="0"/>
              <a:t>STRUCTURED CONCURRENCY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E9276960-6065-5E45-F34B-378A5882D4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505" y="2128455"/>
            <a:ext cx="9001470" cy="350703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GB" sz="2100" b="1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If a child coroutine fails, the exception is propagated upwards and depending on the job type, either all siblings are cancelled or not.</a:t>
            </a:r>
          </a:p>
        </p:txBody>
      </p:sp>
    </p:spTree>
    <p:extLst>
      <p:ext uri="{BB962C8B-B14F-4D97-AF65-F5344CB8AC3E}">
        <p14:creationId xmlns:p14="http://schemas.microsoft.com/office/powerpoint/2010/main" val="9163130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085115-AAEE-5AE0-738D-E5363EC685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D7E99B4-AFAF-874D-818E-33EFA931300A}"/>
              </a:ext>
            </a:extLst>
          </p:cNvPr>
          <p:cNvSpPr/>
          <p:nvPr/>
        </p:nvSpPr>
        <p:spPr>
          <a:xfrm>
            <a:off x="1059474" y="908050"/>
            <a:ext cx="10076839" cy="5076825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81000" dir="1860000" sx="99794" sy="99794" algn="ctr" rotWithShape="0">
              <a:srgbClr val="000000">
                <a:alpha val="9763"/>
              </a:srgb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lt-LT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C5D84C3-A7F5-7ADF-FAD0-C9B98C10D0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0488" y="1113555"/>
            <a:ext cx="9775825" cy="963384"/>
          </a:xfrm>
        </p:spPr>
        <p:txBody>
          <a:bodyPr/>
          <a:lstStyle/>
          <a:p>
            <a:r>
              <a:rPr lang="en-GB" sz="2800" dirty="0"/>
              <a:t>CONVENTIONS. THINKS TO REMEMBER</a:t>
            </a:r>
            <a:endParaRPr lang="lt-LT" sz="2800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05F12949-F90D-5710-A0B2-16C0848372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505" y="2128455"/>
            <a:ext cx="9001470" cy="350703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GB" sz="2100" b="1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Suspend functions should not block the caller thread. That’s not default, it’s your responsibility to ensure this.</a:t>
            </a:r>
          </a:p>
          <a:p>
            <a:pPr lvl="1">
              <a:lnSpc>
                <a:spcPct val="150000"/>
              </a:lnSpc>
            </a:pPr>
            <a:r>
              <a:rPr lang="en-GB" sz="1700" b="1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Most popular Android HTTP and Database libraries Retrofit and Room complies to this convention.</a:t>
            </a:r>
          </a:p>
          <a:p>
            <a:pPr>
              <a:lnSpc>
                <a:spcPct val="150000"/>
              </a:lnSpc>
            </a:pPr>
            <a:r>
              <a:rPr lang="en-GB" sz="2100" b="1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Make your coroutines cooperative regarding cancellation</a:t>
            </a:r>
          </a:p>
          <a:p>
            <a:pPr>
              <a:lnSpc>
                <a:spcPct val="150000"/>
              </a:lnSpc>
            </a:pPr>
            <a:r>
              <a:rPr lang="en-GB" sz="2100" b="1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Exceptions can not be handled with try/catch</a:t>
            </a:r>
            <a:endParaRPr lang="lt-LT" sz="2100" b="1" dirty="0">
              <a:solidFill>
                <a:schemeClr val="bg2">
                  <a:lumMod val="5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459400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D5575C-7E35-85EF-A561-2B8146E9EB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F828419-0287-372F-EFA3-B178374309BF}"/>
              </a:ext>
            </a:extLst>
          </p:cNvPr>
          <p:cNvSpPr/>
          <p:nvPr/>
        </p:nvSpPr>
        <p:spPr>
          <a:xfrm>
            <a:off x="1059474" y="908050"/>
            <a:ext cx="10076839" cy="5076825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81000" dir="1860000" sx="99794" sy="99794" algn="ctr" rotWithShape="0">
              <a:srgbClr val="000000">
                <a:alpha val="9763"/>
              </a:srgb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lt-LT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C1C85BC-B272-4A20-826B-71146B8111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0488" y="1113555"/>
            <a:ext cx="9775825" cy="963384"/>
          </a:xfrm>
        </p:spPr>
        <p:txBody>
          <a:bodyPr/>
          <a:lstStyle/>
          <a:p>
            <a:r>
              <a:rPr lang="en-GB" sz="2800" dirty="0"/>
              <a:t>ANDROID. UI THREAD</a:t>
            </a:r>
            <a:endParaRPr lang="lt-LT" sz="2800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0449A5DB-A30B-291F-0210-4DBF1300A7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505" y="2128455"/>
            <a:ext cx="9001470" cy="3378126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GB" sz="2100" b="1" dirty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rPr>
              <a:t>All UI related changes must be executed on </a:t>
            </a:r>
            <a:r>
              <a:rPr lang="en-GB" sz="2100" b="1" dirty="0" err="1">
                <a:solidFill>
                  <a:schemeClr val="bg2">
                    <a:lumMod val="50000"/>
                  </a:schemeClr>
                </a:solidFill>
                <a:effectLst/>
                <a:latin typeface="+mn-lt"/>
              </a:rPr>
              <a:t>UIThread</a:t>
            </a:r>
            <a:r>
              <a:rPr lang="en-GB" sz="2100" b="1" dirty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GB" sz="2100" b="1" dirty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rPr>
              <a:t>Android application runs Looper that have infinite loop and processes Messages in queue </a:t>
            </a:r>
          </a:p>
          <a:p>
            <a:pPr>
              <a:lnSpc>
                <a:spcPct val="150000"/>
              </a:lnSpc>
            </a:pPr>
            <a:r>
              <a:rPr lang="en-GB" sz="2100" b="1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If the Message (Runnable) is running for a long time UI “freezes”</a:t>
            </a:r>
          </a:p>
          <a:p>
            <a:pPr>
              <a:lnSpc>
                <a:spcPct val="150000"/>
              </a:lnSpc>
            </a:pPr>
            <a:r>
              <a:rPr lang="en-GB" sz="2100" b="1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You should run long lasting processes in background thread, but UI still needs to be updated on </a:t>
            </a:r>
            <a:r>
              <a:rPr lang="en-GB" sz="2100" b="1" dirty="0" err="1">
                <a:solidFill>
                  <a:schemeClr val="bg2">
                    <a:lumMod val="50000"/>
                  </a:schemeClr>
                </a:solidFill>
                <a:latin typeface="+mn-lt"/>
              </a:rPr>
              <a:t>UIThread</a:t>
            </a:r>
            <a:endParaRPr lang="lt-LT" sz="2100" b="1" dirty="0">
              <a:solidFill>
                <a:schemeClr val="bg2">
                  <a:lumMod val="5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8841762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04D8F6-6428-7E58-0BBF-A130EA4507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D2F54C2-A2B4-5CFE-3DD8-B503AF0EE143}"/>
              </a:ext>
            </a:extLst>
          </p:cNvPr>
          <p:cNvSpPr/>
          <p:nvPr/>
        </p:nvSpPr>
        <p:spPr>
          <a:xfrm>
            <a:off x="1059474" y="908050"/>
            <a:ext cx="10076839" cy="5076825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81000" dir="1860000" sx="99794" sy="99794" algn="ctr" rotWithShape="0">
              <a:srgbClr val="000000">
                <a:alpha val="9763"/>
              </a:srgb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lt-LT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74878B4-53EE-C23A-60FE-36A3876B78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8087" y="2947308"/>
            <a:ext cx="9775825" cy="963384"/>
          </a:xfrm>
        </p:spPr>
        <p:txBody>
          <a:bodyPr/>
          <a:lstStyle/>
          <a:p>
            <a:pPr algn="ctr"/>
            <a:r>
              <a:rPr lang="en-GB" sz="8000" dirty="0"/>
              <a:t>JAVA</a:t>
            </a:r>
            <a:endParaRPr lang="lt-LT" sz="8000" dirty="0"/>
          </a:p>
        </p:txBody>
      </p:sp>
    </p:spTree>
    <p:extLst>
      <p:ext uri="{BB962C8B-B14F-4D97-AF65-F5344CB8AC3E}">
        <p14:creationId xmlns:p14="http://schemas.microsoft.com/office/powerpoint/2010/main" val="345212102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422166-5E47-CC79-60B2-47A8B47958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A70887B-A2E2-55BD-774C-204E0986D13C}"/>
              </a:ext>
            </a:extLst>
          </p:cNvPr>
          <p:cNvSpPr/>
          <p:nvPr/>
        </p:nvSpPr>
        <p:spPr>
          <a:xfrm>
            <a:off x="1059474" y="908050"/>
            <a:ext cx="10076839" cy="5076825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81000" dir="1860000" sx="99794" sy="99794" algn="ctr" rotWithShape="0">
              <a:srgbClr val="000000">
                <a:alpha val="9763"/>
              </a:srgb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lt-LT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6A322F9-7123-CDAA-48F8-6150FCCB54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8087" y="2947308"/>
            <a:ext cx="9775825" cy="963384"/>
          </a:xfrm>
        </p:spPr>
        <p:txBody>
          <a:bodyPr/>
          <a:lstStyle/>
          <a:p>
            <a:pPr algn="ctr"/>
            <a:r>
              <a:rPr lang="en-GB" sz="8000" dirty="0"/>
              <a:t>VIRTUAL</a:t>
            </a:r>
            <a:br>
              <a:rPr lang="en-GB" sz="8000" dirty="0"/>
            </a:br>
            <a:r>
              <a:rPr lang="en-GB" sz="8000" dirty="0"/>
              <a:t>THREADS</a:t>
            </a:r>
            <a:endParaRPr lang="lt-LT" sz="8000" dirty="0"/>
          </a:p>
        </p:txBody>
      </p:sp>
    </p:spTree>
    <p:extLst>
      <p:ext uri="{BB962C8B-B14F-4D97-AF65-F5344CB8AC3E}">
        <p14:creationId xmlns:p14="http://schemas.microsoft.com/office/powerpoint/2010/main" val="55577166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0F079F-CED3-54C2-76D0-E350912C28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4B015D2-BD9A-0CC5-27CF-1299FA398391}"/>
              </a:ext>
            </a:extLst>
          </p:cNvPr>
          <p:cNvSpPr/>
          <p:nvPr/>
        </p:nvSpPr>
        <p:spPr>
          <a:xfrm>
            <a:off x="1059474" y="908050"/>
            <a:ext cx="10076839" cy="5076825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81000" dir="1860000" sx="99794" sy="99794" algn="ctr" rotWithShape="0">
              <a:srgbClr val="000000">
                <a:alpha val="9763"/>
              </a:srgb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lt-LT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530DC21-23B6-D917-F74A-A7EB8E8B26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0488" y="1113555"/>
            <a:ext cx="9775825" cy="963384"/>
          </a:xfrm>
        </p:spPr>
        <p:txBody>
          <a:bodyPr/>
          <a:lstStyle/>
          <a:p>
            <a:r>
              <a:rPr lang="en-GB" sz="2800" dirty="0"/>
              <a:t>VIRTUAL THREADS</a:t>
            </a:r>
            <a:endParaRPr lang="lt-LT" sz="2800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AA7D2932-65FE-553C-2964-76886B1045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505" y="2128455"/>
            <a:ext cx="9001470" cy="350703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GB" sz="2100" b="1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JEP-425: Virtual Threads (Preview) – JDK 19</a:t>
            </a:r>
          </a:p>
          <a:p>
            <a:pPr>
              <a:lnSpc>
                <a:spcPct val="150000"/>
              </a:lnSpc>
            </a:pPr>
            <a:r>
              <a:rPr lang="en-GB" sz="2100" b="1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JEP-436: Virtual Threads (Second Preview) – JDK 20</a:t>
            </a:r>
          </a:p>
          <a:p>
            <a:pPr>
              <a:lnSpc>
                <a:spcPct val="150000"/>
              </a:lnSpc>
            </a:pPr>
            <a:r>
              <a:rPr lang="en-GB" sz="2100" b="1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JEP-444: Virtual Threads – JDK 21</a:t>
            </a:r>
          </a:p>
        </p:txBody>
      </p:sp>
    </p:spTree>
    <p:extLst>
      <p:ext uri="{BB962C8B-B14F-4D97-AF65-F5344CB8AC3E}">
        <p14:creationId xmlns:p14="http://schemas.microsoft.com/office/powerpoint/2010/main" val="405392321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16C532-D21F-F0C7-8002-81DEA873F6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95638D3-643B-27BD-F464-C78FE8DC929F}"/>
              </a:ext>
            </a:extLst>
          </p:cNvPr>
          <p:cNvSpPr/>
          <p:nvPr/>
        </p:nvSpPr>
        <p:spPr>
          <a:xfrm>
            <a:off x="1059474" y="908050"/>
            <a:ext cx="10076839" cy="5076825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81000" dir="1860000" sx="99794" sy="99794" algn="ctr" rotWithShape="0">
              <a:srgbClr val="000000">
                <a:alpha val="9763"/>
              </a:srgb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lt-LT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6165367-3D22-DE1D-7469-D499EEDC6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0488" y="1113555"/>
            <a:ext cx="9775825" cy="963384"/>
          </a:xfrm>
        </p:spPr>
        <p:txBody>
          <a:bodyPr/>
          <a:lstStyle/>
          <a:p>
            <a:r>
              <a:rPr lang="en-GB" sz="2800" dirty="0"/>
              <a:t>SUMMARY</a:t>
            </a:r>
            <a:endParaRPr lang="lt-LT" sz="2800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4629E4E5-C218-4AD5-9B73-6828FC7332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505" y="2128455"/>
            <a:ext cx="9001470" cy="350703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GB" sz="2100" b="1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Introduce virtual threads to the Java Platform. Virtual threads are lightweight threads that dramatically reduce the effort of writing, maintaining, and observing high-throughput concurrent applications.</a:t>
            </a:r>
          </a:p>
        </p:txBody>
      </p:sp>
    </p:spTree>
    <p:extLst>
      <p:ext uri="{BB962C8B-B14F-4D97-AF65-F5344CB8AC3E}">
        <p14:creationId xmlns:p14="http://schemas.microsoft.com/office/powerpoint/2010/main" val="171395009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A5E317-0162-CAC5-8318-509A37E901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1FCCB85-8776-B033-8442-56E8817B3ACF}"/>
              </a:ext>
            </a:extLst>
          </p:cNvPr>
          <p:cNvSpPr/>
          <p:nvPr/>
        </p:nvSpPr>
        <p:spPr>
          <a:xfrm>
            <a:off x="1059474" y="908050"/>
            <a:ext cx="10076839" cy="5076825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81000" dir="1860000" sx="99794" sy="99794" algn="ctr" rotWithShape="0">
              <a:srgbClr val="000000">
                <a:alpha val="9763"/>
              </a:srgb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lt-LT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20E4564-3094-DF4A-EB48-A5F6CDA04B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0488" y="1113555"/>
            <a:ext cx="9775825" cy="963384"/>
          </a:xfrm>
        </p:spPr>
        <p:txBody>
          <a:bodyPr/>
          <a:lstStyle/>
          <a:p>
            <a:r>
              <a:rPr lang="en-GB" sz="2800" dirty="0"/>
              <a:t>COMPATIBILITY</a:t>
            </a:r>
            <a:endParaRPr lang="lt-LT" sz="2800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E7759C50-0B23-EEE7-C6FD-1B31E7F514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505" y="2128455"/>
            <a:ext cx="9001470" cy="350703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GB" sz="2100" b="1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General OS Threads are now called Platform Threads</a:t>
            </a:r>
          </a:p>
          <a:p>
            <a:pPr>
              <a:lnSpc>
                <a:spcPct val="150000"/>
              </a:lnSpc>
            </a:pPr>
            <a:r>
              <a:rPr lang="en-GB" sz="2100" b="1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Virtual Threads are lightweight</a:t>
            </a:r>
          </a:p>
          <a:p>
            <a:pPr>
              <a:lnSpc>
                <a:spcPct val="150000"/>
              </a:lnSpc>
            </a:pPr>
            <a:r>
              <a:rPr lang="en-GB" sz="2100" b="1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Supports </a:t>
            </a:r>
            <a:r>
              <a:rPr lang="en-GB" sz="2100" b="1" dirty="0" err="1">
                <a:solidFill>
                  <a:schemeClr val="bg2">
                    <a:lumMod val="50000"/>
                  </a:schemeClr>
                </a:solidFill>
                <a:latin typeface="+mn-lt"/>
              </a:rPr>
              <a:t>ThreadLocal</a:t>
            </a:r>
            <a:r>
              <a:rPr lang="en-GB" sz="2100" b="1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, thread interruption</a:t>
            </a:r>
          </a:p>
          <a:p>
            <a:pPr>
              <a:lnSpc>
                <a:spcPct val="150000"/>
              </a:lnSpc>
            </a:pPr>
            <a:endParaRPr lang="en-GB" sz="2100" b="1" dirty="0">
              <a:solidFill>
                <a:schemeClr val="bg2">
                  <a:lumMod val="5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838620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457E93-8E31-7201-F093-F0009C3639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A678E08-6504-E8D5-D495-110316206714}"/>
              </a:ext>
            </a:extLst>
          </p:cNvPr>
          <p:cNvSpPr/>
          <p:nvPr/>
        </p:nvSpPr>
        <p:spPr>
          <a:xfrm>
            <a:off x="1059474" y="908050"/>
            <a:ext cx="10076839" cy="5076825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81000" dir="1860000" sx="99794" sy="99794" algn="ctr" rotWithShape="0">
              <a:srgbClr val="000000">
                <a:alpha val="9763"/>
              </a:srgb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lt-LT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5A858CC-4FBF-267F-F25A-5768306977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0488" y="1113555"/>
            <a:ext cx="9775825" cy="963384"/>
          </a:xfrm>
        </p:spPr>
        <p:txBody>
          <a:bodyPr/>
          <a:lstStyle/>
          <a:p>
            <a:r>
              <a:rPr lang="en-GB" sz="2800" dirty="0"/>
              <a:t>BEHIND SCENES</a:t>
            </a:r>
            <a:endParaRPr lang="lt-LT" sz="2800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FABAFB25-4D57-C884-EC52-3A4463DA99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505" y="2128455"/>
            <a:ext cx="9001470" cy="350703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GB" sz="2100" b="1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Shares small pool of actual Platform Threads managed by JVM</a:t>
            </a:r>
          </a:p>
          <a:p>
            <a:pPr>
              <a:lnSpc>
                <a:spcPct val="150000"/>
              </a:lnSpc>
            </a:pPr>
            <a:r>
              <a:rPr lang="en-GB" sz="2100" b="1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Virtual Thread Scheduler decides when to move virtual thread to platform thread</a:t>
            </a:r>
          </a:p>
          <a:p>
            <a:pPr marL="0" indent="0">
              <a:lnSpc>
                <a:spcPct val="150000"/>
              </a:lnSpc>
              <a:buNone/>
            </a:pPr>
            <a:endParaRPr lang="en-GB" sz="2100" b="1" dirty="0">
              <a:solidFill>
                <a:schemeClr val="bg2">
                  <a:lumMod val="50000"/>
                </a:schemeClr>
              </a:solidFill>
              <a:latin typeface="+mn-lt"/>
            </a:endParaRPr>
          </a:p>
          <a:p>
            <a:pPr>
              <a:lnSpc>
                <a:spcPct val="150000"/>
              </a:lnSpc>
            </a:pPr>
            <a:endParaRPr lang="en-GB" sz="2100" b="1" dirty="0">
              <a:solidFill>
                <a:schemeClr val="bg2">
                  <a:lumMod val="50000"/>
                </a:schemeClr>
              </a:solidFill>
              <a:latin typeface="+mn-lt"/>
            </a:endParaRPr>
          </a:p>
          <a:p>
            <a:pPr>
              <a:lnSpc>
                <a:spcPct val="150000"/>
              </a:lnSpc>
            </a:pPr>
            <a:endParaRPr lang="en-GB" sz="2100" b="1" dirty="0">
              <a:solidFill>
                <a:schemeClr val="bg2">
                  <a:lumMod val="5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3195559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6B7A6F-9089-D052-E275-2C3B44B7C4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8CB3A2D-0633-DD44-87D1-461E01155D3F}"/>
              </a:ext>
            </a:extLst>
          </p:cNvPr>
          <p:cNvSpPr/>
          <p:nvPr/>
        </p:nvSpPr>
        <p:spPr>
          <a:xfrm>
            <a:off x="1059474" y="908050"/>
            <a:ext cx="10076839" cy="5076825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81000" dir="1860000" sx="99794" sy="99794" algn="ctr" rotWithShape="0">
              <a:srgbClr val="000000">
                <a:alpha val="9763"/>
              </a:srgb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lt-LT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92C9554-97BC-7C3B-7F1B-98A029CDD1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0488" y="1113555"/>
            <a:ext cx="9775825" cy="963384"/>
          </a:xfrm>
        </p:spPr>
        <p:txBody>
          <a:bodyPr/>
          <a:lstStyle/>
          <a:p>
            <a:r>
              <a:rPr lang="en-GB" sz="2800" dirty="0"/>
              <a:t>USAGE</a:t>
            </a:r>
            <a:endParaRPr lang="lt-LT" sz="2800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340A7ED-037F-57A0-F52D-459C729C2C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505" y="2128455"/>
            <a:ext cx="9001470" cy="38564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GB" sz="2100" b="1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Optimized for I/O processing</a:t>
            </a:r>
          </a:p>
          <a:p>
            <a:pPr lvl="1">
              <a:lnSpc>
                <a:spcPct val="150000"/>
              </a:lnSpc>
            </a:pPr>
            <a:r>
              <a:rPr lang="en-GB" sz="1700" b="1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HTTP requests</a:t>
            </a:r>
          </a:p>
          <a:p>
            <a:pPr lvl="1">
              <a:lnSpc>
                <a:spcPct val="150000"/>
              </a:lnSpc>
            </a:pPr>
            <a:r>
              <a:rPr lang="en-GB" sz="1700" b="1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Database calls</a:t>
            </a:r>
          </a:p>
          <a:p>
            <a:pPr lvl="1">
              <a:lnSpc>
                <a:spcPct val="150000"/>
              </a:lnSpc>
            </a:pPr>
            <a:r>
              <a:rPr lang="en-GB" sz="1700" b="1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File read/write</a:t>
            </a:r>
          </a:p>
          <a:p>
            <a:pPr>
              <a:lnSpc>
                <a:spcPct val="150000"/>
              </a:lnSpc>
            </a:pPr>
            <a:r>
              <a:rPr lang="en-GB" sz="2100" b="1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Not very beneficial when doing heavy work (e.g., image processing)</a:t>
            </a:r>
          </a:p>
          <a:p>
            <a:pPr>
              <a:lnSpc>
                <a:spcPct val="150000"/>
              </a:lnSpc>
            </a:pPr>
            <a:r>
              <a:rPr lang="en-GB" sz="2100" b="1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High throughput (scale), but not faster (latency not better)</a:t>
            </a:r>
          </a:p>
          <a:p>
            <a:pPr>
              <a:lnSpc>
                <a:spcPct val="150000"/>
              </a:lnSpc>
            </a:pPr>
            <a:r>
              <a:rPr lang="en-GB" sz="2100" b="1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CPU will not be waisted if thread is waiting</a:t>
            </a:r>
          </a:p>
          <a:p>
            <a:pPr>
              <a:lnSpc>
                <a:spcPct val="150000"/>
              </a:lnSpc>
            </a:pPr>
            <a:endParaRPr lang="en-GB" sz="2100" b="1" dirty="0">
              <a:solidFill>
                <a:schemeClr val="bg2">
                  <a:lumMod val="50000"/>
                </a:schemeClr>
              </a:solidFill>
              <a:latin typeface="+mn-lt"/>
            </a:endParaRPr>
          </a:p>
          <a:p>
            <a:pPr>
              <a:lnSpc>
                <a:spcPct val="150000"/>
              </a:lnSpc>
            </a:pPr>
            <a:endParaRPr lang="en-GB" sz="2100" b="1" dirty="0">
              <a:solidFill>
                <a:schemeClr val="bg2">
                  <a:lumMod val="50000"/>
                </a:schemeClr>
              </a:solidFill>
              <a:latin typeface="+mn-lt"/>
            </a:endParaRPr>
          </a:p>
          <a:p>
            <a:pPr>
              <a:lnSpc>
                <a:spcPct val="150000"/>
              </a:lnSpc>
            </a:pPr>
            <a:endParaRPr lang="en-GB" sz="2100" b="1" dirty="0">
              <a:solidFill>
                <a:schemeClr val="bg2">
                  <a:lumMod val="5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0491220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322EEF-C2E4-6846-2B29-0038F091AE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DC6CFE5-F741-F4F9-D550-69803AAFB2AE}"/>
              </a:ext>
            </a:extLst>
          </p:cNvPr>
          <p:cNvSpPr/>
          <p:nvPr/>
        </p:nvSpPr>
        <p:spPr>
          <a:xfrm>
            <a:off x="1059474" y="908050"/>
            <a:ext cx="10076839" cy="5076825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81000" dir="1860000" sx="99794" sy="99794" algn="ctr" rotWithShape="0">
              <a:srgbClr val="000000">
                <a:alpha val="9763"/>
              </a:srgb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lt-LT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05459CC8-3F4F-2330-DEAB-889E06DAC6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0488" y="1113555"/>
            <a:ext cx="9775825" cy="963384"/>
          </a:xfrm>
        </p:spPr>
        <p:txBody>
          <a:bodyPr/>
          <a:lstStyle/>
          <a:p>
            <a:r>
              <a:rPr lang="en-GB" sz="2800" dirty="0"/>
              <a:t>USAGE</a:t>
            </a:r>
            <a:endParaRPr lang="lt-LT" sz="2800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292572DA-2ACA-308F-30A0-054E15368C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505" y="2128455"/>
            <a:ext cx="9001470" cy="350703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GB" sz="2100" b="1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Create as much Virtual Threads as you need</a:t>
            </a:r>
          </a:p>
          <a:p>
            <a:pPr lvl="1">
              <a:lnSpc>
                <a:spcPct val="150000"/>
              </a:lnSpc>
            </a:pPr>
            <a:r>
              <a:rPr lang="en-GB" sz="1700" b="1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Thread Pools are not needed</a:t>
            </a:r>
          </a:p>
          <a:p>
            <a:pPr>
              <a:lnSpc>
                <a:spcPct val="150000"/>
              </a:lnSpc>
            </a:pPr>
            <a:r>
              <a:rPr lang="en-GB" sz="2100" b="1" dirty="0" err="1">
                <a:solidFill>
                  <a:schemeClr val="bg2">
                    <a:lumMod val="50000"/>
                  </a:schemeClr>
                </a:solidFill>
                <a:latin typeface="+mn-lt"/>
              </a:rPr>
              <a:t>Thread.currentThread</a:t>
            </a:r>
            <a:r>
              <a:rPr lang="en-GB" sz="2100" b="1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().</a:t>
            </a:r>
            <a:r>
              <a:rPr lang="en-GB" sz="2100" b="1" dirty="0" err="1">
                <a:solidFill>
                  <a:schemeClr val="bg2">
                    <a:lumMod val="50000"/>
                  </a:schemeClr>
                </a:solidFill>
                <a:latin typeface="+mn-lt"/>
              </a:rPr>
              <a:t>isVirtual</a:t>
            </a:r>
            <a:r>
              <a:rPr lang="en-GB" sz="2100" b="1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()</a:t>
            </a:r>
          </a:p>
          <a:p>
            <a:pPr>
              <a:lnSpc>
                <a:spcPct val="150000"/>
              </a:lnSpc>
            </a:pPr>
            <a:r>
              <a:rPr lang="en-GB" sz="2100" b="1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Spring Boot 3.2 added support for Virtual Thread (not enabled by default)</a:t>
            </a:r>
          </a:p>
        </p:txBody>
      </p:sp>
    </p:spTree>
    <p:extLst>
      <p:ext uri="{BB962C8B-B14F-4D97-AF65-F5344CB8AC3E}">
        <p14:creationId xmlns:p14="http://schemas.microsoft.com/office/powerpoint/2010/main" val="14796586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EC4458-D3B1-124C-757A-A3A16AFE84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34EF299-9C2F-E9BF-501D-ECF74B4D193F}"/>
              </a:ext>
            </a:extLst>
          </p:cNvPr>
          <p:cNvSpPr/>
          <p:nvPr/>
        </p:nvSpPr>
        <p:spPr>
          <a:xfrm>
            <a:off x="1059474" y="908050"/>
            <a:ext cx="10076839" cy="5076825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81000" dir="1860000" sx="99794" sy="99794" algn="ctr" rotWithShape="0">
              <a:srgbClr val="000000">
                <a:alpha val="9763"/>
              </a:srgb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lt-LT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2898AB5E-60B6-D125-B87E-B3348CF2D0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8087" y="2947308"/>
            <a:ext cx="9775825" cy="963384"/>
          </a:xfrm>
        </p:spPr>
        <p:txBody>
          <a:bodyPr/>
          <a:lstStyle/>
          <a:p>
            <a:pPr algn="ctr"/>
            <a:r>
              <a:rPr lang="en-GB" sz="8000" dirty="0"/>
              <a:t>SCOPED</a:t>
            </a:r>
            <a:br>
              <a:rPr lang="en-GB" sz="8000" dirty="0"/>
            </a:br>
            <a:r>
              <a:rPr lang="en-GB" sz="8000" dirty="0"/>
              <a:t>VALUES</a:t>
            </a:r>
            <a:endParaRPr lang="lt-LT" sz="8000" dirty="0"/>
          </a:p>
        </p:txBody>
      </p:sp>
    </p:spTree>
    <p:extLst>
      <p:ext uri="{BB962C8B-B14F-4D97-AF65-F5344CB8AC3E}">
        <p14:creationId xmlns:p14="http://schemas.microsoft.com/office/powerpoint/2010/main" val="140573149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ED0557-A9CC-BB78-991B-455C2E83B1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295B078-3D4A-D912-CB54-5A253B649C5F}"/>
              </a:ext>
            </a:extLst>
          </p:cNvPr>
          <p:cNvSpPr/>
          <p:nvPr/>
        </p:nvSpPr>
        <p:spPr>
          <a:xfrm>
            <a:off x="1059474" y="908050"/>
            <a:ext cx="10076839" cy="5076825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81000" dir="1860000" sx="99794" sy="99794" algn="ctr" rotWithShape="0">
              <a:srgbClr val="000000">
                <a:alpha val="9763"/>
              </a:srgb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lt-LT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F445724-92E6-FDA7-48EB-4EF1792B37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0488" y="1113555"/>
            <a:ext cx="9775825" cy="963384"/>
          </a:xfrm>
        </p:spPr>
        <p:txBody>
          <a:bodyPr/>
          <a:lstStyle/>
          <a:p>
            <a:r>
              <a:rPr lang="en-GB" sz="2800" dirty="0"/>
              <a:t>SCOPED VALUES</a:t>
            </a:r>
            <a:endParaRPr lang="lt-LT" sz="2800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5B382352-D9CC-4E58-3865-50CFB6BDA3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505" y="2128455"/>
            <a:ext cx="9001470" cy="350703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GB" sz="2100" b="1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JEP 429: Scoped Values (Incubator) – JDK 20</a:t>
            </a:r>
          </a:p>
          <a:p>
            <a:pPr>
              <a:lnSpc>
                <a:spcPct val="150000"/>
              </a:lnSpc>
            </a:pPr>
            <a:r>
              <a:rPr lang="en-GB" sz="2100" b="1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JEP 446: Scoped Values (Preview) – JDK 21</a:t>
            </a:r>
          </a:p>
          <a:p>
            <a:pPr>
              <a:lnSpc>
                <a:spcPct val="150000"/>
              </a:lnSpc>
            </a:pPr>
            <a:r>
              <a:rPr lang="en-GB" sz="2100" b="1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JEP-464: Scoped Values (Second Preview) – JDK 22</a:t>
            </a:r>
          </a:p>
          <a:p>
            <a:pPr>
              <a:lnSpc>
                <a:spcPct val="150000"/>
              </a:lnSpc>
            </a:pPr>
            <a:r>
              <a:rPr lang="en-GB" sz="2100" b="1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JEP 481: Scoped Values (Third Preview) – JDK 23</a:t>
            </a:r>
          </a:p>
          <a:p>
            <a:pPr>
              <a:lnSpc>
                <a:spcPct val="150000"/>
              </a:lnSpc>
            </a:pPr>
            <a:r>
              <a:rPr lang="en-GB" sz="2100" b="1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JEP 487: Scoped Values (Fourth Preview) – JDK 24</a:t>
            </a:r>
          </a:p>
          <a:p>
            <a:pPr>
              <a:lnSpc>
                <a:spcPct val="150000"/>
              </a:lnSpc>
            </a:pPr>
            <a:r>
              <a:rPr lang="en-GB" sz="2100" b="1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JEP 506: Scoped Values – JDK 25</a:t>
            </a:r>
          </a:p>
        </p:txBody>
      </p:sp>
    </p:spTree>
    <p:extLst>
      <p:ext uri="{BB962C8B-B14F-4D97-AF65-F5344CB8AC3E}">
        <p14:creationId xmlns:p14="http://schemas.microsoft.com/office/powerpoint/2010/main" val="16106525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B25384-AC25-954F-8CE0-27FB6E0285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6D0B9D9-977F-2BD0-F502-CF8882368D11}"/>
              </a:ext>
            </a:extLst>
          </p:cNvPr>
          <p:cNvSpPr/>
          <p:nvPr/>
        </p:nvSpPr>
        <p:spPr>
          <a:xfrm>
            <a:off x="1059474" y="908050"/>
            <a:ext cx="10076839" cy="5076825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81000" dir="1860000" sx="99794" sy="99794" algn="ctr" rotWithShape="0">
              <a:srgbClr val="000000">
                <a:alpha val="9763"/>
              </a:srgb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lt-LT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14E176C-14D6-9FE6-2228-728AC6022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0488" y="1113555"/>
            <a:ext cx="9775825" cy="963384"/>
          </a:xfrm>
        </p:spPr>
        <p:txBody>
          <a:bodyPr/>
          <a:lstStyle/>
          <a:p>
            <a:r>
              <a:rPr lang="en-GB" sz="2800" dirty="0"/>
              <a:t>ANDROID. WHAT PROBLEM WE WANT TO SOLVE</a:t>
            </a:r>
            <a:endParaRPr lang="lt-LT" sz="2800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32BDCAFF-81D2-8E8C-869B-DD661BA129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505" y="2128455"/>
            <a:ext cx="9001470" cy="3378126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GB" sz="2100" b="1" dirty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rPr>
              <a:t>Performance can be increased by executing multiple tasks (e.g. HTTP requests) simultaneously</a:t>
            </a:r>
          </a:p>
          <a:p>
            <a:pPr>
              <a:lnSpc>
                <a:spcPct val="150000"/>
              </a:lnSpc>
            </a:pPr>
            <a:r>
              <a:rPr lang="en-GB" sz="2100" b="1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Code that uses callbacks or threads are not readable</a:t>
            </a:r>
          </a:p>
        </p:txBody>
      </p:sp>
    </p:spTree>
    <p:extLst>
      <p:ext uri="{BB962C8B-B14F-4D97-AF65-F5344CB8AC3E}">
        <p14:creationId xmlns:p14="http://schemas.microsoft.com/office/powerpoint/2010/main" val="183143994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B675E5-E8F5-E6F0-1466-34A83FC8C9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8FC497A-C560-1509-DEB0-4A3D220887A3}"/>
              </a:ext>
            </a:extLst>
          </p:cNvPr>
          <p:cNvSpPr/>
          <p:nvPr/>
        </p:nvSpPr>
        <p:spPr>
          <a:xfrm>
            <a:off x="1059474" y="908050"/>
            <a:ext cx="10076839" cy="5076825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81000" dir="1860000" sx="99794" sy="99794" algn="ctr" rotWithShape="0">
              <a:srgbClr val="000000">
                <a:alpha val="9763"/>
              </a:srgb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lt-LT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9015199-621D-6330-D72A-81B0E3DDDD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0488" y="1113555"/>
            <a:ext cx="9775825" cy="963384"/>
          </a:xfrm>
        </p:spPr>
        <p:txBody>
          <a:bodyPr/>
          <a:lstStyle/>
          <a:p>
            <a:r>
              <a:rPr lang="en-GB" sz="2800" dirty="0"/>
              <a:t>SUMMARY</a:t>
            </a:r>
            <a:endParaRPr lang="lt-LT" sz="2800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FB43D81A-7BB9-566D-6BD8-4303527C93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505" y="2128455"/>
            <a:ext cx="9001470" cy="350703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GB" sz="2100" b="1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Preferred over </a:t>
            </a:r>
            <a:r>
              <a:rPr lang="en-GB" sz="2100" b="1" dirty="0" err="1">
                <a:solidFill>
                  <a:schemeClr val="bg2">
                    <a:lumMod val="50000"/>
                  </a:schemeClr>
                </a:solidFill>
                <a:latin typeface="+mn-lt"/>
              </a:rPr>
              <a:t>ThreadLocal</a:t>
            </a:r>
            <a:r>
              <a:rPr lang="en-GB" sz="2100" b="1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 variables</a:t>
            </a:r>
          </a:p>
          <a:p>
            <a:pPr lvl="1">
              <a:lnSpc>
                <a:spcPct val="150000"/>
              </a:lnSpc>
            </a:pPr>
            <a:r>
              <a:rPr lang="en-GB" sz="1700" b="1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Easy to leak memory if </a:t>
            </a:r>
            <a:r>
              <a:rPr lang="en-GB" sz="1700" b="1" dirty="0" err="1">
                <a:solidFill>
                  <a:schemeClr val="bg2">
                    <a:lumMod val="50000"/>
                  </a:schemeClr>
                </a:solidFill>
                <a:latin typeface="+mn-lt"/>
              </a:rPr>
              <a:t>ThreadLocal</a:t>
            </a:r>
            <a:r>
              <a:rPr lang="en-GB" sz="1700" b="1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 is not removed at the end of thread lifetime</a:t>
            </a:r>
          </a:p>
          <a:p>
            <a:pPr lvl="1">
              <a:lnSpc>
                <a:spcPct val="150000"/>
              </a:lnSpc>
            </a:pPr>
            <a:r>
              <a:rPr lang="en-GB" sz="1700" b="1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If not removed same value can be accessed if thread is reused from the pool</a:t>
            </a:r>
          </a:p>
          <a:p>
            <a:pPr>
              <a:lnSpc>
                <a:spcPct val="150000"/>
              </a:lnSpc>
            </a:pPr>
            <a:r>
              <a:rPr lang="en-GB" sz="2100" b="1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Immutable, but you can rebind value</a:t>
            </a:r>
          </a:p>
          <a:p>
            <a:pPr>
              <a:lnSpc>
                <a:spcPct val="150000"/>
              </a:lnSpc>
            </a:pPr>
            <a:r>
              <a:rPr lang="en-GB" sz="2100" b="1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Scoped</a:t>
            </a:r>
          </a:p>
        </p:txBody>
      </p:sp>
    </p:spTree>
    <p:extLst>
      <p:ext uri="{BB962C8B-B14F-4D97-AF65-F5344CB8AC3E}">
        <p14:creationId xmlns:p14="http://schemas.microsoft.com/office/powerpoint/2010/main" val="429217504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4280D8-0B75-1E8F-D222-FC4082C23F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4F09C0B-4FBE-F533-7C4E-1662155DAB0B}"/>
              </a:ext>
            </a:extLst>
          </p:cNvPr>
          <p:cNvSpPr/>
          <p:nvPr/>
        </p:nvSpPr>
        <p:spPr>
          <a:xfrm>
            <a:off x="1059474" y="908050"/>
            <a:ext cx="10076839" cy="5076825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81000" dir="1860000" sx="99794" sy="99794" algn="ctr" rotWithShape="0">
              <a:srgbClr val="000000">
                <a:alpha val="9763"/>
              </a:srgb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lt-LT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5C9CC1BF-FF4B-0BCE-5B30-121570F7C1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0488" y="1113555"/>
            <a:ext cx="9775825" cy="963384"/>
          </a:xfrm>
        </p:spPr>
        <p:txBody>
          <a:bodyPr/>
          <a:lstStyle/>
          <a:p>
            <a:r>
              <a:rPr lang="en-GB" sz="2800" dirty="0"/>
              <a:t>USAGE</a:t>
            </a:r>
            <a:endParaRPr lang="lt-LT" sz="2800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8A177C1E-6DB7-4FAC-5A76-431BB422F8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505" y="2128455"/>
            <a:ext cx="9001470" cy="350703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GB" sz="2100" b="1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Allows passing data though sequence of method calls without using method parameters</a:t>
            </a:r>
          </a:p>
          <a:p>
            <a:pPr lvl="1">
              <a:lnSpc>
                <a:spcPct val="150000"/>
              </a:lnSpc>
            </a:pPr>
            <a:r>
              <a:rPr lang="en-GB" sz="1700" b="1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You can use parameter in deeply nested function</a:t>
            </a:r>
          </a:p>
          <a:p>
            <a:pPr>
              <a:lnSpc>
                <a:spcPct val="150000"/>
              </a:lnSpc>
            </a:pPr>
            <a:r>
              <a:rPr lang="en-GB" sz="2100" b="1" dirty="0" err="1">
                <a:solidFill>
                  <a:schemeClr val="bg2">
                    <a:lumMod val="50000"/>
                  </a:schemeClr>
                </a:solidFill>
                <a:latin typeface="+mn-lt"/>
              </a:rPr>
              <a:t>StructuredTaskScope</a:t>
            </a:r>
            <a:r>
              <a:rPr lang="en-GB" sz="2100" b="1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 supports inheriting scoped values into subtasks</a:t>
            </a:r>
          </a:p>
          <a:p>
            <a:pPr lvl="1">
              <a:lnSpc>
                <a:spcPct val="150000"/>
              </a:lnSpc>
            </a:pPr>
            <a:r>
              <a:rPr lang="en-GB" sz="1700" b="1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Multiple scoped values can be chained in one call</a:t>
            </a:r>
          </a:p>
          <a:p>
            <a:pPr lvl="1">
              <a:lnSpc>
                <a:spcPct val="150000"/>
              </a:lnSpc>
            </a:pPr>
            <a:r>
              <a:rPr lang="en-GB" sz="1700" b="1" dirty="0" err="1">
                <a:solidFill>
                  <a:schemeClr val="bg2">
                    <a:lumMod val="50000"/>
                  </a:schemeClr>
                </a:solidFill>
                <a:latin typeface="+mn-lt"/>
              </a:rPr>
              <a:t>ScopedValue.isBound</a:t>
            </a:r>
            <a:r>
              <a:rPr lang="en-GB" sz="1700" b="1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()</a:t>
            </a:r>
          </a:p>
          <a:p>
            <a:pPr>
              <a:lnSpc>
                <a:spcPct val="150000"/>
              </a:lnSpc>
            </a:pPr>
            <a:endParaRPr lang="lt-LT" sz="2100" b="1" dirty="0">
              <a:solidFill>
                <a:schemeClr val="bg2">
                  <a:lumMod val="5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7707072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79AE38-3ED7-ED51-3A59-321297917E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2BD503D-95AE-FA40-4C01-F4516E329191}"/>
              </a:ext>
            </a:extLst>
          </p:cNvPr>
          <p:cNvSpPr/>
          <p:nvPr/>
        </p:nvSpPr>
        <p:spPr>
          <a:xfrm>
            <a:off x="1059474" y="908050"/>
            <a:ext cx="10076839" cy="5076825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81000" dir="1860000" sx="99794" sy="99794" algn="ctr" rotWithShape="0">
              <a:srgbClr val="000000">
                <a:alpha val="9763"/>
              </a:srgb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lt-LT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28C42489-53DC-B2B5-1472-A2C8F8FFC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8087" y="2947308"/>
            <a:ext cx="9775825" cy="963384"/>
          </a:xfrm>
        </p:spPr>
        <p:txBody>
          <a:bodyPr/>
          <a:lstStyle/>
          <a:p>
            <a:pPr algn="ctr"/>
            <a:r>
              <a:rPr lang="en-GB" sz="8000" dirty="0"/>
              <a:t>PROJECT</a:t>
            </a:r>
            <a:br>
              <a:rPr lang="en-GB" sz="8000" dirty="0"/>
            </a:br>
            <a:r>
              <a:rPr lang="en-GB" sz="8000" dirty="0"/>
              <a:t>LOOM</a:t>
            </a:r>
            <a:endParaRPr lang="lt-LT" sz="8000" dirty="0"/>
          </a:p>
        </p:txBody>
      </p:sp>
    </p:spTree>
    <p:extLst>
      <p:ext uri="{BB962C8B-B14F-4D97-AF65-F5344CB8AC3E}">
        <p14:creationId xmlns:p14="http://schemas.microsoft.com/office/powerpoint/2010/main" val="397983704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F63E1B-03B0-119A-8C11-9640C6034D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B4E23A7-1140-927C-C05D-7495286AA444}"/>
              </a:ext>
            </a:extLst>
          </p:cNvPr>
          <p:cNvSpPr/>
          <p:nvPr/>
        </p:nvSpPr>
        <p:spPr>
          <a:xfrm>
            <a:off x="1059474" y="908050"/>
            <a:ext cx="10076839" cy="5076825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81000" dir="1860000" sx="99794" sy="99794" algn="ctr" rotWithShape="0">
              <a:srgbClr val="000000">
                <a:alpha val="9763"/>
              </a:srgb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lt-LT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95D279B-C875-B7F5-0896-56E3D4CDAB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0488" y="1113555"/>
            <a:ext cx="9775825" cy="963384"/>
          </a:xfrm>
        </p:spPr>
        <p:txBody>
          <a:bodyPr/>
          <a:lstStyle/>
          <a:p>
            <a:r>
              <a:rPr lang="en-GB" sz="2800" dirty="0"/>
              <a:t>STRUCTURED CONCURRENCY</a:t>
            </a:r>
            <a:endParaRPr lang="lt-LT" sz="2800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91985F8C-D02E-0D59-94C1-F1F7B4E420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505" y="2128455"/>
            <a:ext cx="9001470" cy="3507032"/>
          </a:xfrm>
        </p:spPr>
        <p:txBody>
          <a:bodyPr/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GB" sz="2000" b="1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JEP 428: Structured Concurrency (Incubator) – JDK 19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GB" sz="2000" b="1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JEP 437: Structured Concurrency (Second Incubator) – JDK 20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GB" sz="2000" b="1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JEP 453: Structured Concurrency (Preview) – JDK 21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GB" sz="2000" b="1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JEP 462: Structured Concurrency (Second Preview) – JDK 22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GB" sz="2000" b="1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JEP 480: Structured Concurrency (Third Preview) – JDK 23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GB" sz="2000" b="1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JEP 499: Structured Concurrency (Fourth Preview) – JDK 24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GB" sz="2000" b="1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JEP 505: Structured Concurrency (Fifth Preview) – JDK 25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GB" sz="2000" b="1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JEP 525: Structured Concurrency (Sixth Preview) – JDK 26</a:t>
            </a:r>
          </a:p>
        </p:txBody>
      </p:sp>
    </p:spTree>
    <p:extLst>
      <p:ext uri="{BB962C8B-B14F-4D97-AF65-F5344CB8AC3E}">
        <p14:creationId xmlns:p14="http://schemas.microsoft.com/office/powerpoint/2010/main" val="104841212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108BD9-4F99-F0A4-DB37-516577B11F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300F391-E221-6050-1701-E2A94ED084CE}"/>
              </a:ext>
            </a:extLst>
          </p:cNvPr>
          <p:cNvSpPr/>
          <p:nvPr/>
        </p:nvSpPr>
        <p:spPr>
          <a:xfrm>
            <a:off x="1059474" y="908050"/>
            <a:ext cx="10076839" cy="5076825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81000" dir="1860000" sx="99794" sy="99794" algn="ctr" rotWithShape="0">
              <a:srgbClr val="000000">
                <a:alpha val="9763"/>
              </a:srgb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lt-LT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507B6AE1-AE63-9E8F-BCA7-C53AF7558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0488" y="1113555"/>
            <a:ext cx="9775825" cy="963384"/>
          </a:xfrm>
        </p:spPr>
        <p:txBody>
          <a:bodyPr/>
          <a:lstStyle/>
          <a:p>
            <a:r>
              <a:rPr lang="en-GB" sz="2800" dirty="0"/>
              <a:t>SUMMARY</a:t>
            </a:r>
            <a:endParaRPr lang="lt-LT" sz="2800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94D96A38-86D2-2F2D-646D-921847A5D5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505" y="2128455"/>
            <a:ext cx="9001470" cy="350703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GB" sz="2100" b="1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Simplify concurrent programming by introducing an API for structured concurrency. Structured concurrency treats groups of related tasks running in different threads as a single unit of work, thereby streamlining error handling and cancellation, improving reliability, and enhancing observability</a:t>
            </a:r>
          </a:p>
          <a:p>
            <a:pPr>
              <a:lnSpc>
                <a:spcPct val="150000"/>
              </a:lnSpc>
            </a:pPr>
            <a:r>
              <a:rPr lang="en-GB" sz="2100" b="1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Improve the observability of concurrent code</a:t>
            </a:r>
          </a:p>
          <a:p>
            <a:pPr>
              <a:lnSpc>
                <a:spcPct val="150000"/>
              </a:lnSpc>
            </a:pPr>
            <a:r>
              <a:rPr lang="en-GB" sz="2100" b="1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Supports nested tasks</a:t>
            </a:r>
          </a:p>
        </p:txBody>
      </p:sp>
    </p:spTree>
    <p:extLst>
      <p:ext uri="{BB962C8B-B14F-4D97-AF65-F5344CB8AC3E}">
        <p14:creationId xmlns:p14="http://schemas.microsoft.com/office/powerpoint/2010/main" val="21948668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B5E1D0-CC64-041A-15A4-E091E9E92F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3DE4F89-4351-56A2-A1D7-76BFBC8164C8}"/>
              </a:ext>
            </a:extLst>
          </p:cNvPr>
          <p:cNvSpPr/>
          <p:nvPr/>
        </p:nvSpPr>
        <p:spPr>
          <a:xfrm>
            <a:off x="1059474" y="908050"/>
            <a:ext cx="10076839" cy="5076825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81000" dir="1860000" sx="99794" sy="99794" algn="ctr" rotWithShape="0">
              <a:srgbClr val="000000">
                <a:alpha val="9763"/>
              </a:srgb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lt-LT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B2C58AA-8492-299D-1C28-51C66AE009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0488" y="1113555"/>
            <a:ext cx="9775825" cy="963384"/>
          </a:xfrm>
        </p:spPr>
        <p:txBody>
          <a:bodyPr/>
          <a:lstStyle/>
          <a:p>
            <a:r>
              <a:rPr lang="en-GB" sz="2800" dirty="0"/>
              <a:t>API</a:t>
            </a:r>
            <a:endParaRPr lang="lt-LT" sz="2800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00642DB0-B9E7-FF38-2A41-CD1C98B877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505" y="2128455"/>
            <a:ext cx="9001470" cy="350703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GB" sz="2100" b="1" dirty="0" err="1">
                <a:solidFill>
                  <a:schemeClr val="bg2">
                    <a:lumMod val="50000"/>
                  </a:schemeClr>
                </a:solidFill>
                <a:latin typeface="+mn-lt"/>
              </a:rPr>
              <a:t>StructuredTaskScope.open</a:t>
            </a:r>
            <a:r>
              <a:rPr lang="en-GB" sz="2100" b="1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() – creates scope</a:t>
            </a:r>
          </a:p>
          <a:p>
            <a:pPr lvl="1">
              <a:lnSpc>
                <a:spcPct val="150000"/>
              </a:lnSpc>
            </a:pPr>
            <a:r>
              <a:rPr lang="en-GB" sz="1700" b="1" dirty="0" err="1">
                <a:solidFill>
                  <a:schemeClr val="bg2">
                    <a:lumMod val="50000"/>
                  </a:schemeClr>
                </a:solidFill>
                <a:latin typeface="+mn-lt"/>
              </a:rPr>
              <a:t>StructuredTaskScope.ShutdownonFailure</a:t>
            </a:r>
            <a:r>
              <a:rPr lang="en-GB" sz="1700" b="1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()</a:t>
            </a:r>
          </a:p>
          <a:p>
            <a:pPr lvl="1">
              <a:lnSpc>
                <a:spcPct val="150000"/>
              </a:lnSpc>
            </a:pPr>
            <a:r>
              <a:rPr lang="en-GB" sz="1700" b="1" dirty="0" err="1">
                <a:solidFill>
                  <a:schemeClr val="bg2">
                    <a:lumMod val="50000"/>
                  </a:schemeClr>
                </a:solidFill>
                <a:latin typeface="+mn-lt"/>
              </a:rPr>
              <a:t>StructuredTaskScope.ShutdownonSuccess</a:t>
            </a:r>
            <a:r>
              <a:rPr lang="en-GB" sz="1700" b="1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()</a:t>
            </a:r>
          </a:p>
          <a:p>
            <a:pPr>
              <a:lnSpc>
                <a:spcPct val="150000"/>
              </a:lnSpc>
            </a:pPr>
            <a:r>
              <a:rPr lang="lt-LT" sz="2100" b="1" dirty="0" err="1">
                <a:solidFill>
                  <a:schemeClr val="bg2">
                    <a:lumMod val="50000"/>
                  </a:schemeClr>
                </a:solidFill>
                <a:latin typeface="+mn-lt"/>
              </a:rPr>
              <a:t>scope.fork</a:t>
            </a:r>
            <a:r>
              <a:rPr lang="en-GB" sz="2100" b="1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() – to create subtask</a:t>
            </a:r>
          </a:p>
          <a:p>
            <a:pPr>
              <a:lnSpc>
                <a:spcPct val="150000"/>
              </a:lnSpc>
            </a:pPr>
            <a:r>
              <a:rPr lang="en-GB" sz="2100" b="1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subtask</a:t>
            </a:r>
            <a:r>
              <a:rPr lang="lt-LT" sz="2100" b="1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.</a:t>
            </a:r>
            <a:r>
              <a:rPr lang="lt-LT" sz="2100" b="1" dirty="0" err="1">
                <a:solidFill>
                  <a:schemeClr val="bg2">
                    <a:lumMod val="50000"/>
                  </a:schemeClr>
                </a:solidFill>
                <a:latin typeface="+mn-lt"/>
              </a:rPr>
              <a:t>join</a:t>
            </a:r>
            <a:r>
              <a:rPr lang="lt-LT" sz="2100" b="1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()</a:t>
            </a:r>
            <a:r>
              <a:rPr lang="en-GB" sz="2100" b="1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 – to wait for result (success or fail)</a:t>
            </a:r>
          </a:p>
          <a:p>
            <a:pPr>
              <a:lnSpc>
                <a:spcPct val="150000"/>
              </a:lnSpc>
            </a:pPr>
            <a:r>
              <a:rPr lang="en-GB" sz="2100" b="1" dirty="0" err="1">
                <a:solidFill>
                  <a:schemeClr val="bg2">
                    <a:lumMod val="50000"/>
                  </a:schemeClr>
                </a:solidFill>
                <a:latin typeface="+mn-lt"/>
              </a:rPr>
              <a:t>scope.close</a:t>
            </a:r>
            <a:r>
              <a:rPr lang="en-GB" sz="2100" b="1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() – always waits for all tasks to finish (even if they are cancelled)</a:t>
            </a:r>
            <a:endParaRPr lang="lt-LT" sz="2100" b="1" dirty="0">
              <a:solidFill>
                <a:schemeClr val="bg2">
                  <a:lumMod val="5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4437867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018239-13C9-74AE-34E3-30740EF810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6EE723F-D00E-2B44-6DB7-D0EA4D16F5F1}"/>
              </a:ext>
            </a:extLst>
          </p:cNvPr>
          <p:cNvSpPr/>
          <p:nvPr/>
        </p:nvSpPr>
        <p:spPr>
          <a:xfrm>
            <a:off x="1059474" y="908050"/>
            <a:ext cx="10076839" cy="5076825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81000" dir="1860000" sx="99794" sy="99794" algn="ctr" rotWithShape="0">
              <a:srgbClr val="000000">
                <a:alpha val="9763"/>
              </a:srgb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lt-LT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4B71A5E-98A9-355D-10CD-6E235EC93E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0488" y="1113555"/>
            <a:ext cx="9775825" cy="963384"/>
          </a:xfrm>
        </p:spPr>
        <p:txBody>
          <a:bodyPr/>
          <a:lstStyle/>
          <a:p>
            <a:r>
              <a:rPr lang="en-GB" sz="2800" dirty="0"/>
              <a:t>JOINERS (ex POLICY)</a:t>
            </a:r>
            <a:endParaRPr lang="lt-LT" sz="2800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359AE680-3B37-3CB1-E178-366829382E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505" y="2128455"/>
            <a:ext cx="9001470" cy="350703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GB" sz="2100" b="1" dirty="0" err="1">
                <a:solidFill>
                  <a:schemeClr val="bg2">
                    <a:lumMod val="50000"/>
                  </a:schemeClr>
                </a:solidFill>
                <a:latin typeface="+mn-lt"/>
              </a:rPr>
              <a:t>Joiner.allSuccessfulOrThrow</a:t>
            </a:r>
            <a:endParaRPr lang="en-GB" sz="2100" b="1" dirty="0">
              <a:solidFill>
                <a:schemeClr val="bg2">
                  <a:lumMod val="50000"/>
                </a:schemeClr>
              </a:solidFill>
              <a:latin typeface="+mn-lt"/>
            </a:endParaRPr>
          </a:p>
          <a:p>
            <a:pPr>
              <a:lnSpc>
                <a:spcPct val="150000"/>
              </a:lnSpc>
            </a:pPr>
            <a:r>
              <a:rPr lang="en-GB" sz="2100" b="1" dirty="0" err="1">
                <a:solidFill>
                  <a:schemeClr val="bg2">
                    <a:lumMod val="50000"/>
                  </a:schemeClr>
                </a:solidFill>
                <a:latin typeface="+mn-lt"/>
              </a:rPr>
              <a:t>Joiner.anySuccessfulResultOrThrow</a:t>
            </a:r>
            <a:endParaRPr lang="en-GB" sz="2100" b="1" dirty="0">
              <a:solidFill>
                <a:schemeClr val="bg2">
                  <a:lumMod val="50000"/>
                </a:schemeClr>
              </a:solidFill>
              <a:latin typeface="+mn-lt"/>
            </a:endParaRPr>
          </a:p>
          <a:p>
            <a:pPr>
              <a:lnSpc>
                <a:spcPct val="150000"/>
              </a:lnSpc>
            </a:pPr>
            <a:r>
              <a:rPr lang="en-GB" sz="2100" b="1" dirty="0" err="1">
                <a:solidFill>
                  <a:schemeClr val="bg2">
                    <a:lumMod val="50000"/>
                  </a:schemeClr>
                </a:solidFill>
                <a:latin typeface="+mn-lt"/>
              </a:rPr>
              <a:t>Joiner.awaitAll</a:t>
            </a:r>
            <a:endParaRPr lang="en-GB" sz="2100" b="1" dirty="0">
              <a:solidFill>
                <a:schemeClr val="bg2">
                  <a:lumMod val="50000"/>
                </a:schemeClr>
              </a:solidFill>
              <a:latin typeface="+mn-lt"/>
            </a:endParaRPr>
          </a:p>
          <a:p>
            <a:pPr>
              <a:lnSpc>
                <a:spcPct val="150000"/>
              </a:lnSpc>
            </a:pPr>
            <a:r>
              <a:rPr lang="en-GB" sz="2100" b="1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Possibility to create your own Joiner</a:t>
            </a:r>
          </a:p>
          <a:p>
            <a:pPr lvl="1">
              <a:lnSpc>
                <a:spcPct val="150000"/>
              </a:lnSpc>
            </a:pPr>
            <a:r>
              <a:rPr lang="en-GB" sz="1700" b="1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e.g., to do retry</a:t>
            </a:r>
          </a:p>
        </p:txBody>
      </p:sp>
    </p:spTree>
    <p:extLst>
      <p:ext uri="{BB962C8B-B14F-4D97-AF65-F5344CB8AC3E}">
        <p14:creationId xmlns:p14="http://schemas.microsoft.com/office/powerpoint/2010/main" val="387843152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C35658-7D0C-186F-BCF1-44652F7503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38578F5-B56B-C2BD-25B1-BD3FFE333A4A}"/>
              </a:ext>
            </a:extLst>
          </p:cNvPr>
          <p:cNvSpPr/>
          <p:nvPr/>
        </p:nvSpPr>
        <p:spPr>
          <a:xfrm>
            <a:off x="1059474" y="908050"/>
            <a:ext cx="10076839" cy="5076825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81000" dir="1860000" sx="99794" sy="99794" algn="ctr" rotWithShape="0">
              <a:srgbClr val="000000">
                <a:alpha val="9763"/>
              </a:srgb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lt-LT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553298B-3B49-B414-761D-C956835921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0488" y="1113555"/>
            <a:ext cx="9775825" cy="963384"/>
          </a:xfrm>
        </p:spPr>
        <p:txBody>
          <a:bodyPr/>
          <a:lstStyle/>
          <a:p>
            <a:r>
              <a:rPr lang="en-GB" sz="2800" dirty="0"/>
              <a:t>CONFIG</a:t>
            </a:r>
            <a:endParaRPr lang="lt-LT" sz="2800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831DC2CF-409C-64E2-79A4-D69A41DEFA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505" y="2128455"/>
            <a:ext cx="9001470" cy="350703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GB" sz="2100" b="1" dirty="0" err="1">
                <a:solidFill>
                  <a:schemeClr val="bg2">
                    <a:lumMod val="50000"/>
                  </a:schemeClr>
                </a:solidFill>
                <a:latin typeface="+mn-lt"/>
              </a:rPr>
              <a:t>Config.withTimeout</a:t>
            </a:r>
            <a:r>
              <a:rPr lang="en-GB" sz="2100" b="1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()</a:t>
            </a:r>
          </a:p>
          <a:p>
            <a:pPr>
              <a:lnSpc>
                <a:spcPct val="150000"/>
              </a:lnSpc>
            </a:pPr>
            <a:r>
              <a:rPr lang="en-GB" sz="2100" b="1" dirty="0" err="1">
                <a:solidFill>
                  <a:schemeClr val="bg2">
                    <a:lumMod val="50000"/>
                  </a:schemeClr>
                </a:solidFill>
                <a:latin typeface="+mn-lt"/>
              </a:rPr>
              <a:t>Config.withName</a:t>
            </a:r>
            <a:r>
              <a:rPr lang="en-GB" sz="2100" b="1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84646212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A6A91F-6907-DD41-082E-CEE4ED4B2F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A406BB6-07C5-D8CB-59FE-1D7C23CEE9DD}"/>
              </a:ext>
            </a:extLst>
          </p:cNvPr>
          <p:cNvSpPr/>
          <p:nvPr/>
        </p:nvSpPr>
        <p:spPr>
          <a:xfrm>
            <a:off x="1059474" y="908050"/>
            <a:ext cx="10076839" cy="5076825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81000" dir="1860000" sx="99794" sy="99794" algn="ctr" rotWithShape="0">
              <a:srgbClr val="000000">
                <a:alpha val="9763"/>
              </a:srgb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lt-LT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5955E61-34F5-2F01-B3E3-F1707C9E23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0488" y="1113555"/>
            <a:ext cx="9775825" cy="963384"/>
          </a:xfrm>
        </p:spPr>
        <p:txBody>
          <a:bodyPr/>
          <a:lstStyle/>
          <a:p>
            <a:r>
              <a:rPr lang="en-GB" sz="2800" dirty="0"/>
              <a:t>CANCELLATION</a:t>
            </a:r>
            <a:endParaRPr lang="lt-LT" sz="2800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C5CBCA1E-6268-3837-2C4A-333D298727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505" y="2128455"/>
            <a:ext cx="9001470" cy="350703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GB" sz="2100" b="1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Cancel propagation</a:t>
            </a:r>
          </a:p>
          <a:p>
            <a:pPr>
              <a:lnSpc>
                <a:spcPct val="150000"/>
              </a:lnSpc>
            </a:pPr>
            <a:r>
              <a:rPr lang="en-GB" sz="2100" b="1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Subtasks must be cooperative regarding cancellation</a:t>
            </a:r>
          </a:p>
          <a:p>
            <a:pPr lvl="1">
              <a:lnSpc>
                <a:spcPct val="150000"/>
              </a:lnSpc>
            </a:pPr>
            <a:r>
              <a:rPr lang="en-GB" sz="1700" b="1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Cancellation throws </a:t>
            </a:r>
            <a:r>
              <a:rPr lang="en-GB" sz="1700" b="1" dirty="0" err="1">
                <a:solidFill>
                  <a:schemeClr val="bg2">
                    <a:lumMod val="50000"/>
                  </a:schemeClr>
                </a:solidFill>
                <a:latin typeface="+mn-lt"/>
              </a:rPr>
              <a:t>InterruptedException</a:t>
            </a:r>
            <a:r>
              <a:rPr lang="en-GB" sz="1700" b="1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()</a:t>
            </a:r>
          </a:p>
          <a:p>
            <a:pPr>
              <a:lnSpc>
                <a:spcPct val="150000"/>
              </a:lnSpc>
            </a:pPr>
            <a:endParaRPr lang="en-GB" sz="2100" b="1" dirty="0">
              <a:solidFill>
                <a:schemeClr val="bg2">
                  <a:lumMod val="5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3059077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D35778-EB65-D8DE-9F33-95E7B39EFA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FCC56CC-E3F8-AFB9-6799-F8A9B674ACB3}"/>
              </a:ext>
            </a:extLst>
          </p:cNvPr>
          <p:cNvSpPr/>
          <p:nvPr/>
        </p:nvSpPr>
        <p:spPr>
          <a:xfrm>
            <a:off x="1059474" y="908050"/>
            <a:ext cx="10076839" cy="5076825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81000" dir="1860000" sx="99794" sy="99794" algn="ctr" rotWithShape="0">
              <a:srgbClr val="000000">
                <a:alpha val="9763"/>
              </a:srgb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lt-LT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065D34FD-5772-CCB8-28C1-01CF98191B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0488" y="1113555"/>
            <a:ext cx="9775825" cy="963384"/>
          </a:xfrm>
        </p:spPr>
        <p:txBody>
          <a:bodyPr/>
          <a:lstStyle/>
          <a:p>
            <a:r>
              <a:rPr lang="en-GB" sz="2800" dirty="0"/>
              <a:t>OBSERVABILITY</a:t>
            </a:r>
            <a:endParaRPr lang="lt-LT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89B30A-153F-7809-A1CB-4BDE2AE5EA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1859" y="1912143"/>
            <a:ext cx="7508281" cy="3832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596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NonBlocking">
            <a:hlinkClick r:id="" action="ppaction://media"/>
            <a:extLst>
              <a:ext uri="{FF2B5EF4-FFF2-40B4-BE49-F238E27FC236}">
                <a16:creationId xmlns:a16="http://schemas.microsoft.com/office/drawing/2014/main" id="{1443F533-2EA2-1A85-6204-95ED45F74F5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699747" y="404018"/>
            <a:ext cx="2792506" cy="6049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666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89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0748D0-DF23-975A-0E3B-507D7497F0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084C97C-CC6B-102D-B06D-0FF1A67F9B3C}"/>
              </a:ext>
            </a:extLst>
          </p:cNvPr>
          <p:cNvSpPr/>
          <p:nvPr/>
        </p:nvSpPr>
        <p:spPr>
          <a:xfrm>
            <a:off x="1059474" y="908050"/>
            <a:ext cx="10076839" cy="5076825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81000" dir="1860000" sx="99794" sy="99794" algn="ctr" rotWithShape="0">
              <a:srgbClr val="000000">
                <a:alpha val="9763"/>
              </a:srgb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lt-LT" dirty="0"/>
          </a:p>
        </p:txBody>
      </p:sp>
      <p:sp>
        <p:nvSpPr>
          <p:cNvPr id="16" name="Flowchart: Alternate Process 15">
            <a:extLst>
              <a:ext uri="{FF2B5EF4-FFF2-40B4-BE49-F238E27FC236}">
                <a16:creationId xmlns:a16="http://schemas.microsoft.com/office/drawing/2014/main" id="{1181302A-DEBA-6E05-F87E-61F0BF199B68}"/>
              </a:ext>
            </a:extLst>
          </p:cNvPr>
          <p:cNvSpPr/>
          <p:nvPr/>
        </p:nvSpPr>
        <p:spPr>
          <a:xfrm>
            <a:off x="2169691" y="2076939"/>
            <a:ext cx="6689035" cy="1339233"/>
          </a:xfrm>
          <a:prstGeom prst="flowChartAlternateProcess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C0512D20-01C4-4B71-96A6-523593E16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0488" y="1113555"/>
            <a:ext cx="9775825" cy="963384"/>
          </a:xfrm>
        </p:spPr>
        <p:txBody>
          <a:bodyPr/>
          <a:lstStyle/>
          <a:p>
            <a:r>
              <a:rPr lang="en-GB" sz="2800" dirty="0"/>
              <a:t>EXAMPLE</a:t>
            </a:r>
            <a:endParaRPr lang="lt-LT" sz="2800" dirty="0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F00C9136-6DB5-D479-C782-98A585C02727}"/>
              </a:ext>
            </a:extLst>
          </p:cNvPr>
          <p:cNvSpPr/>
          <p:nvPr/>
        </p:nvSpPr>
        <p:spPr>
          <a:xfrm>
            <a:off x="2345113" y="2441017"/>
            <a:ext cx="1818861" cy="506895"/>
          </a:xfrm>
          <a:prstGeom prst="right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Get products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F5026A24-BDE9-2739-854B-315C0F14CC7E}"/>
              </a:ext>
            </a:extLst>
          </p:cNvPr>
          <p:cNvSpPr/>
          <p:nvPr/>
        </p:nvSpPr>
        <p:spPr>
          <a:xfrm>
            <a:off x="4535212" y="2175524"/>
            <a:ext cx="1818861" cy="506895"/>
          </a:xfrm>
          <a:prstGeom prst="right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Get partner products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03E26182-2839-10BF-A8E9-ED854AEAD648}"/>
              </a:ext>
            </a:extLst>
          </p:cNvPr>
          <p:cNvSpPr/>
          <p:nvPr/>
        </p:nvSpPr>
        <p:spPr>
          <a:xfrm>
            <a:off x="4542530" y="2753076"/>
            <a:ext cx="1818861" cy="506895"/>
          </a:xfrm>
          <a:prstGeom prst="right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Get local products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A0F389D6-9A33-5734-F855-EE93C33A38C9}"/>
              </a:ext>
            </a:extLst>
          </p:cNvPr>
          <p:cNvSpPr/>
          <p:nvPr/>
        </p:nvSpPr>
        <p:spPr>
          <a:xfrm>
            <a:off x="6772207" y="2441017"/>
            <a:ext cx="1818861" cy="506895"/>
          </a:xfrm>
          <a:prstGeom prst="right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Return products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B955669-0898-C4B3-5124-391AD9059BB3}"/>
              </a:ext>
            </a:extLst>
          </p:cNvPr>
          <p:cNvCxnSpPr>
            <a:cxnSpLocks/>
          </p:cNvCxnSpPr>
          <p:nvPr/>
        </p:nvCxnSpPr>
        <p:spPr>
          <a:xfrm>
            <a:off x="4263538" y="2141373"/>
            <a:ext cx="0" cy="1188236"/>
          </a:xfrm>
          <a:prstGeom prst="line">
            <a:avLst/>
          </a:prstGeom>
          <a:ln w="508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C6D9C59-0D9B-D053-27D3-7A90CAD2B27A}"/>
              </a:ext>
            </a:extLst>
          </p:cNvPr>
          <p:cNvCxnSpPr>
            <a:cxnSpLocks/>
          </p:cNvCxnSpPr>
          <p:nvPr/>
        </p:nvCxnSpPr>
        <p:spPr>
          <a:xfrm>
            <a:off x="6573079" y="2150700"/>
            <a:ext cx="0" cy="1178909"/>
          </a:xfrm>
          <a:prstGeom prst="line">
            <a:avLst/>
          </a:prstGeom>
          <a:ln w="508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lowchart: Alternate Process 19">
            <a:extLst>
              <a:ext uri="{FF2B5EF4-FFF2-40B4-BE49-F238E27FC236}">
                <a16:creationId xmlns:a16="http://schemas.microsoft.com/office/drawing/2014/main" id="{1E3704E2-183B-DA58-9045-E34D1F11A8C6}"/>
              </a:ext>
            </a:extLst>
          </p:cNvPr>
          <p:cNvSpPr/>
          <p:nvPr/>
        </p:nvSpPr>
        <p:spPr>
          <a:xfrm>
            <a:off x="2169692" y="4305780"/>
            <a:ext cx="6689035" cy="1339233"/>
          </a:xfrm>
          <a:prstGeom prst="flowChartAlternateProcess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4D742984-13D6-8E36-50F0-ADA75258FC31}"/>
              </a:ext>
            </a:extLst>
          </p:cNvPr>
          <p:cNvSpPr/>
          <p:nvPr/>
        </p:nvSpPr>
        <p:spPr>
          <a:xfrm>
            <a:off x="2371963" y="4721948"/>
            <a:ext cx="1818861" cy="506895"/>
          </a:xfrm>
          <a:prstGeom prst="right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Get local products</a:t>
            </a:r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F52CCDEC-EED6-DF41-39BE-2A3425E5DCA1}"/>
              </a:ext>
            </a:extLst>
          </p:cNvPr>
          <p:cNvSpPr/>
          <p:nvPr/>
        </p:nvSpPr>
        <p:spPr>
          <a:xfrm>
            <a:off x="4480888" y="4973579"/>
            <a:ext cx="1818861" cy="506895"/>
          </a:xfrm>
          <a:prstGeom prst="right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Get from cache</a:t>
            </a:r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BAC5733D-71F9-02F5-0A7F-107692C9E07A}"/>
              </a:ext>
            </a:extLst>
          </p:cNvPr>
          <p:cNvSpPr/>
          <p:nvPr/>
        </p:nvSpPr>
        <p:spPr>
          <a:xfrm>
            <a:off x="4480888" y="4392450"/>
            <a:ext cx="1818861" cy="506895"/>
          </a:xfrm>
          <a:prstGeom prst="right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Get from database</a:t>
            </a:r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EE3F2D2E-65F0-C528-AD79-74382180A43E}"/>
              </a:ext>
            </a:extLst>
          </p:cNvPr>
          <p:cNvSpPr/>
          <p:nvPr/>
        </p:nvSpPr>
        <p:spPr>
          <a:xfrm>
            <a:off x="6772208" y="4720132"/>
            <a:ext cx="1818861" cy="506895"/>
          </a:xfrm>
          <a:prstGeom prst="right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Return result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3A383FC-E4DB-CDAD-1955-E5FA9DA6C97D}"/>
              </a:ext>
            </a:extLst>
          </p:cNvPr>
          <p:cNvCxnSpPr>
            <a:cxnSpLocks/>
          </p:cNvCxnSpPr>
          <p:nvPr/>
        </p:nvCxnSpPr>
        <p:spPr>
          <a:xfrm>
            <a:off x="4263538" y="4433161"/>
            <a:ext cx="0" cy="1080839"/>
          </a:xfrm>
          <a:prstGeom prst="line">
            <a:avLst/>
          </a:prstGeom>
          <a:ln w="508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98CB35D7-5A75-8C5C-A561-2329A9D474D4}"/>
              </a:ext>
            </a:extLst>
          </p:cNvPr>
          <p:cNvCxnSpPr>
            <a:cxnSpLocks/>
          </p:cNvCxnSpPr>
          <p:nvPr/>
        </p:nvCxnSpPr>
        <p:spPr>
          <a:xfrm>
            <a:off x="6573079" y="4433161"/>
            <a:ext cx="0" cy="1080839"/>
          </a:xfrm>
          <a:prstGeom prst="line">
            <a:avLst/>
          </a:prstGeom>
          <a:ln w="508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817422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A6C63D-FF33-661F-0857-2652A4496D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215E6F6-B0D3-6DFF-540E-E15B02A95E0C}"/>
              </a:ext>
            </a:extLst>
          </p:cNvPr>
          <p:cNvSpPr/>
          <p:nvPr/>
        </p:nvSpPr>
        <p:spPr>
          <a:xfrm>
            <a:off x="1059474" y="908050"/>
            <a:ext cx="10076839" cy="5076825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81000" dir="1860000" sx="99794" sy="99794" algn="ctr" rotWithShape="0">
              <a:srgbClr val="000000">
                <a:alpha val="9763"/>
              </a:srgb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lt-LT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F879DFE-5A5B-50BE-36D6-B0D8A64314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8087" y="2947308"/>
            <a:ext cx="9775825" cy="963384"/>
          </a:xfrm>
        </p:spPr>
        <p:txBody>
          <a:bodyPr/>
          <a:lstStyle/>
          <a:p>
            <a:pPr algn="ctr"/>
            <a:r>
              <a:rPr lang="en-GB" sz="8000" dirty="0"/>
              <a:t>LITERATURE</a:t>
            </a:r>
            <a:endParaRPr lang="lt-LT" sz="8000" dirty="0"/>
          </a:p>
        </p:txBody>
      </p:sp>
    </p:spTree>
    <p:extLst>
      <p:ext uri="{BB962C8B-B14F-4D97-AF65-F5344CB8AC3E}">
        <p14:creationId xmlns:p14="http://schemas.microsoft.com/office/powerpoint/2010/main" val="261468307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9ADC1D-FFC5-46A1-6963-DF091E91E4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7342CEF-6E88-7F59-E1B0-733858A24ABE}"/>
              </a:ext>
            </a:extLst>
          </p:cNvPr>
          <p:cNvSpPr/>
          <p:nvPr/>
        </p:nvSpPr>
        <p:spPr>
          <a:xfrm>
            <a:off x="1059474" y="908050"/>
            <a:ext cx="10076839" cy="5076825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81000" dir="1860000" sx="99794" sy="99794" algn="ctr" rotWithShape="0">
              <a:srgbClr val="000000">
                <a:alpha val="9763"/>
              </a:srgb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lt-LT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3350824-2D34-83B2-0113-471A25A429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0488" y="1113555"/>
            <a:ext cx="9775825" cy="963384"/>
          </a:xfrm>
        </p:spPr>
        <p:txBody>
          <a:bodyPr/>
          <a:lstStyle/>
          <a:p>
            <a:r>
              <a:rPr lang="en-GB" sz="2800" dirty="0"/>
              <a:t>Lukas Lechner</a:t>
            </a:r>
            <a:endParaRPr lang="lt-LT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BCF642-785A-1EDD-13DE-85E770B6A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6912" y="2448265"/>
            <a:ext cx="9118176" cy="2392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60693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3EB8E6-0EBA-C38C-E6C1-40CFB08C69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71E52DD-E300-F0CB-066E-BD38BFC2C5F5}"/>
              </a:ext>
            </a:extLst>
          </p:cNvPr>
          <p:cNvSpPr/>
          <p:nvPr/>
        </p:nvSpPr>
        <p:spPr>
          <a:xfrm>
            <a:off x="1059474" y="908050"/>
            <a:ext cx="10076839" cy="5076825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81000" dir="1860000" sx="99794" sy="99794" algn="ctr" rotWithShape="0">
              <a:srgbClr val="000000">
                <a:alpha val="9763"/>
              </a:srgb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lt-LT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9190147-190B-27C3-BED2-844F4EA30B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0488" y="1113555"/>
            <a:ext cx="9775825" cy="963384"/>
          </a:xfrm>
        </p:spPr>
        <p:txBody>
          <a:bodyPr/>
          <a:lstStyle/>
          <a:p>
            <a:r>
              <a:rPr lang="en-GB" sz="2800" dirty="0" err="1"/>
              <a:t>KotlinConf</a:t>
            </a:r>
            <a:r>
              <a:rPr lang="en-GB" sz="2800" dirty="0"/>
              <a:t> 2017 - Deep Dive into Coroutines on JVM by Roman </a:t>
            </a:r>
            <a:r>
              <a:rPr lang="en-GB" sz="2800" dirty="0" err="1"/>
              <a:t>Elizarov</a:t>
            </a:r>
            <a:endParaRPr lang="lt-LT" sz="2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0A00FE-3456-F6F8-2023-B4E07760D5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6534" y="2274947"/>
            <a:ext cx="6118932" cy="3469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60172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085CCA-2A75-6674-4B16-B956932712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D1D6D7F-5CB0-124D-B185-648E53906139}"/>
              </a:ext>
            </a:extLst>
          </p:cNvPr>
          <p:cNvSpPr/>
          <p:nvPr/>
        </p:nvSpPr>
        <p:spPr>
          <a:xfrm>
            <a:off x="1059474" y="908050"/>
            <a:ext cx="10076839" cy="5076825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81000" dir="1860000" sx="99794" sy="99794" algn="ctr" rotWithShape="0">
              <a:srgbClr val="000000">
                <a:alpha val="9763"/>
              </a:srgb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lt-LT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D9DBF6B-7D43-16DC-97A8-000015C03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0488" y="1113555"/>
            <a:ext cx="9775825" cy="963384"/>
          </a:xfrm>
        </p:spPr>
        <p:txBody>
          <a:bodyPr/>
          <a:lstStyle/>
          <a:p>
            <a:r>
              <a:rPr lang="en-GB" sz="2800" dirty="0"/>
              <a:t>Project Loom: Structured Concurrency</a:t>
            </a:r>
            <a:endParaRPr lang="lt-LT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B0D083-AE04-836D-85A8-449D454F0B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9217" y="2134002"/>
            <a:ext cx="6493565" cy="3610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68589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180288-E058-D932-C6B4-8E7A3A705E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655CE56-4968-1A54-C2B3-72216F4A064D}"/>
              </a:ext>
            </a:extLst>
          </p:cNvPr>
          <p:cNvSpPr/>
          <p:nvPr/>
        </p:nvSpPr>
        <p:spPr>
          <a:xfrm>
            <a:off x="1059474" y="908050"/>
            <a:ext cx="10076839" cy="5076825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81000" dir="1860000" sx="99794" sy="99794" algn="ctr" rotWithShape="0">
              <a:srgbClr val="000000">
                <a:alpha val="9763"/>
              </a:srgb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lt-LT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804479B-DB53-0DD5-F6A0-AB57B0E681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0488" y="1113555"/>
            <a:ext cx="9775825" cy="963384"/>
          </a:xfrm>
        </p:spPr>
        <p:txBody>
          <a:bodyPr/>
          <a:lstStyle/>
          <a:p>
            <a:r>
              <a:rPr lang="en-GB" sz="2800" dirty="0"/>
              <a:t>Structured Concurrency in Action by Nicolai </a:t>
            </a:r>
            <a:r>
              <a:rPr lang="en-GB" sz="2800" dirty="0" err="1"/>
              <a:t>Parlog</a:t>
            </a:r>
            <a:endParaRPr lang="lt-LT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21F5E4-10E5-02EF-032E-5330F9F64B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2139" y="2076939"/>
            <a:ext cx="6667721" cy="3799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3768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FFF113-40E6-3FB0-B0E0-6D5C0BF410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BCE6557-002F-974B-01E7-5266D8FEC388}"/>
              </a:ext>
            </a:extLst>
          </p:cNvPr>
          <p:cNvSpPr/>
          <p:nvPr/>
        </p:nvSpPr>
        <p:spPr>
          <a:xfrm>
            <a:off x="1059474" y="908050"/>
            <a:ext cx="10076839" cy="5076825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81000" dir="1860000" sx="99794" sy="99794" algn="ctr" rotWithShape="0">
              <a:srgbClr val="000000">
                <a:alpha val="9763"/>
              </a:srgb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lt-LT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519B8C6-640D-1DC9-7779-D724C30B22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0488" y="1113555"/>
            <a:ext cx="9775825" cy="963384"/>
          </a:xfrm>
        </p:spPr>
        <p:txBody>
          <a:bodyPr/>
          <a:lstStyle/>
          <a:p>
            <a:r>
              <a:rPr lang="en-GB" sz="2800" dirty="0"/>
              <a:t>Virtual Threads, Structured Concurrency and Scoped Values: Putting it all together by Balkrishna R</a:t>
            </a:r>
            <a:endParaRPr lang="lt-LT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4BF2D0-52FB-540B-72CE-26231DF294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1848" y="2076939"/>
            <a:ext cx="6808304" cy="3853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01090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54EE0C-D393-8B56-9FD5-8C768FF097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6A3D156-E1F9-B3C4-F098-52296541593A}"/>
              </a:ext>
            </a:extLst>
          </p:cNvPr>
          <p:cNvSpPr/>
          <p:nvPr/>
        </p:nvSpPr>
        <p:spPr>
          <a:xfrm>
            <a:off x="1059474" y="908050"/>
            <a:ext cx="10076839" cy="5076825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81000" dir="1860000" sx="99794" sy="99794" algn="ctr" rotWithShape="0">
              <a:srgbClr val="000000">
                <a:alpha val="9763"/>
              </a:srgb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lt-LT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2C4BEC5F-6DCB-5879-4170-E2B00D6441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0488" y="1113555"/>
            <a:ext cx="9775825" cy="963384"/>
          </a:xfrm>
        </p:spPr>
        <p:txBody>
          <a:bodyPr/>
          <a:lstStyle/>
          <a:p>
            <a:r>
              <a:rPr lang="en-GB" sz="2800" dirty="0"/>
              <a:t>Will Tollefson</a:t>
            </a:r>
            <a:endParaRPr lang="lt-LT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4ED158-C3C7-ED30-87EC-B3996A159C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5460" y="1950933"/>
            <a:ext cx="7001079" cy="3991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50964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C2C472-F77F-FEFF-82F1-037D368919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2ACCBA7-E157-F8C8-B5F1-86F3C869AE49}"/>
              </a:ext>
            </a:extLst>
          </p:cNvPr>
          <p:cNvSpPr/>
          <p:nvPr/>
        </p:nvSpPr>
        <p:spPr>
          <a:xfrm>
            <a:off x="1059474" y="908050"/>
            <a:ext cx="10076839" cy="5076825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81000" dir="1860000" sx="99794" sy="99794" algn="ctr" rotWithShape="0">
              <a:srgbClr val="000000">
                <a:alpha val="9763"/>
              </a:srgb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lt-LT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0565CA8-9D8B-8C78-A88A-A344E5D04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0488" y="1113555"/>
            <a:ext cx="9775825" cy="963384"/>
          </a:xfrm>
        </p:spPr>
        <p:txBody>
          <a:bodyPr/>
          <a:lstStyle/>
          <a:p>
            <a:r>
              <a:rPr lang="en-GB" sz="2800" dirty="0"/>
              <a:t>JEP</a:t>
            </a:r>
            <a:endParaRPr lang="lt-LT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FE4C70-1319-68F4-0115-B3A812DE64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4258" y="1935371"/>
            <a:ext cx="3169920" cy="31508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3B18444-53F3-B42D-5DEF-5BC361A33C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7620" y="1935371"/>
            <a:ext cx="2884170" cy="34213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9315991-D673-D132-A961-4DA80200B0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1942" y="1935371"/>
            <a:ext cx="2823210" cy="3432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60832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812AAE-9C92-0802-D178-7DD52CC715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5AA381A-694D-9DD2-6FE5-F60E70DA1092}"/>
              </a:ext>
            </a:extLst>
          </p:cNvPr>
          <p:cNvSpPr/>
          <p:nvPr/>
        </p:nvSpPr>
        <p:spPr>
          <a:xfrm>
            <a:off x="1059474" y="908050"/>
            <a:ext cx="10076839" cy="5076825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81000" dir="1860000" sx="99794" sy="99794" algn="ctr" rotWithShape="0">
              <a:srgbClr val="000000">
                <a:alpha val="9763"/>
              </a:srgb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lt-LT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D14BEF3-C0CB-EA09-66DF-011E0DB3D3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0488" y="1113555"/>
            <a:ext cx="9775825" cy="963384"/>
          </a:xfrm>
        </p:spPr>
        <p:txBody>
          <a:bodyPr/>
          <a:lstStyle/>
          <a:p>
            <a:r>
              <a:rPr lang="en-GB" sz="2800" dirty="0"/>
              <a:t>EXAMPLE REPOSITORIES</a:t>
            </a:r>
            <a:endParaRPr lang="lt-LT" sz="2800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066E56AE-1E2A-56CA-F6F6-E576D23DD4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505" y="2128455"/>
            <a:ext cx="9001470" cy="350703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GB" sz="2100" b="1" dirty="0">
                <a:solidFill>
                  <a:schemeClr val="bg2">
                    <a:lumMod val="50000"/>
                  </a:schemeClr>
                </a:solidFill>
                <a:latin typeface="+mn-lt"/>
                <a:hlinkClick r:id="rId2"/>
              </a:rPr>
              <a:t>https://github.com/nipafx/scia</a:t>
            </a:r>
            <a:endParaRPr lang="en-GB" sz="2100" b="1" dirty="0">
              <a:solidFill>
                <a:schemeClr val="bg2">
                  <a:lumMod val="50000"/>
                </a:schemeClr>
              </a:solidFill>
              <a:latin typeface="+mn-lt"/>
            </a:endParaRPr>
          </a:p>
          <a:p>
            <a:pPr>
              <a:lnSpc>
                <a:spcPct val="150000"/>
              </a:lnSpc>
            </a:pPr>
            <a:r>
              <a:rPr lang="en-GB" sz="2100" b="1" dirty="0">
                <a:solidFill>
                  <a:schemeClr val="bg2">
                    <a:lumMod val="50000"/>
                  </a:schemeClr>
                </a:solidFill>
                <a:latin typeface="+mn-lt"/>
                <a:hlinkClick r:id="rId3"/>
              </a:rPr>
              <a:t>https://github.com/balkrishnarawool/SpringBootLoom</a:t>
            </a:r>
            <a:endParaRPr lang="en-GB" sz="2100" b="1" dirty="0">
              <a:solidFill>
                <a:schemeClr val="bg2">
                  <a:lumMod val="50000"/>
                </a:schemeClr>
              </a:solidFill>
              <a:latin typeface="+mn-lt"/>
            </a:endParaRPr>
          </a:p>
          <a:p>
            <a:pPr marL="0" indent="0">
              <a:lnSpc>
                <a:spcPct val="150000"/>
              </a:lnSpc>
              <a:buNone/>
            </a:pPr>
            <a:endParaRPr lang="en-GB" sz="2100" b="1" dirty="0">
              <a:solidFill>
                <a:schemeClr val="bg2">
                  <a:lumMod val="5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790528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CC3B30-BFBA-F29D-771E-78A42EB7B6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9AC97D0-7740-A8A8-8902-55007B91C11D}"/>
              </a:ext>
            </a:extLst>
          </p:cNvPr>
          <p:cNvSpPr/>
          <p:nvPr/>
        </p:nvSpPr>
        <p:spPr>
          <a:xfrm>
            <a:off x="1059474" y="908050"/>
            <a:ext cx="10076839" cy="5076825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81000" dir="1860000" sx="99794" sy="99794" algn="ctr" rotWithShape="0">
              <a:srgbClr val="000000">
                <a:alpha val="9763"/>
              </a:srgb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lt-LT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C503E49-888A-0621-477F-B69F91351E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0488" y="1113555"/>
            <a:ext cx="9775825" cy="963384"/>
          </a:xfrm>
        </p:spPr>
        <p:txBody>
          <a:bodyPr/>
          <a:lstStyle/>
          <a:p>
            <a:r>
              <a:rPr lang="en-GB" sz="2800" dirty="0"/>
              <a:t>BLOCKING VS SUSPENDING</a:t>
            </a:r>
            <a:endParaRPr lang="lt-LT" sz="2800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11A41CC1-F674-0482-1488-661E0341D6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505" y="2128455"/>
            <a:ext cx="9001470" cy="1638475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GB" sz="2100" b="1" dirty="0" err="1">
                <a:solidFill>
                  <a:schemeClr val="bg2">
                    <a:lumMod val="50000"/>
                  </a:schemeClr>
                </a:solidFill>
                <a:effectLst/>
                <a:latin typeface="+mn-lt"/>
              </a:rPr>
              <a:t>Thread.sleep</a:t>
            </a:r>
            <a:r>
              <a:rPr lang="en-GB" sz="2100" b="1" dirty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rPr>
              <a:t>(1000) blocks execution of code for 1 second</a:t>
            </a:r>
          </a:p>
          <a:p>
            <a:pPr>
              <a:lnSpc>
                <a:spcPct val="150000"/>
              </a:lnSpc>
            </a:pPr>
            <a:r>
              <a:rPr lang="en-GB" sz="2100" b="1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delay(1000) pause execution of current function and allows other code to execute</a:t>
            </a:r>
          </a:p>
          <a:p>
            <a:pPr>
              <a:lnSpc>
                <a:spcPct val="150000"/>
              </a:lnSpc>
            </a:pPr>
            <a:endParaRPr lang="lt-LT" sz="2100" b="1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319FF17-B644-05AF-031D-D4C35779AF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9262" y="4061515"/>
            <a:ext cx="8753475" cy="162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65062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1">
            <a:extLst>
              <a:ext uri="{FF2B5EF4-FFF2-40B4-BE49-F238E27FC236}">
                <a16:creationId xmlns:a16="http://schemas.microsoft.com/office/drawing/2014/main" id="{532D8E5B-D7FA-AC7E-A3F1-147523B3F3C7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969413" y="2856607"/>
            <a:ext cx="5157583" cy="1562986"/>
          </a:xfrm>
        </p:spPr>
        <p:txBody>
          <a:bodyPr/>
          <a:lstStyle/>
          <a:p>
            <a:pPr algn="l"/>
            <a:r>
              <a:rPr lang="lt-LT" altLang="en-LT" dirty="0">
                <a:solidFill>
                  <a:srgbClr val="75FAC9"/>
                </a:solidFill>
                <a:latin typeface="Rubik Medium" pitchFamily="2" charset="-79"/>
                <a:cs typeface="Rubik Medium" pitchFamily="2" charset="-79"/>
              </a:rPr>
              <a:t>THANKS</a:t>
            </a:r>
          </a:p>
        </p:txBody>
      </p:sp>
    </p:spTree>
    <p:extLst>
      <p:ext uri="{BB962C8B-B14F-4D97-AF65-F5344CB8AC3E}">
        <p14:creationId xmlns:p14="http://schemas.microsoft.com/office/powerpoint/2010/main" val="29221351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8402E7-0893-C075-8800-6C1AEBDE2D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B4FFAF0-069E-E63D-D1A6-1BF43A17E43F}"/>
              </a:ext>
            </a:extLst>
          </p:cNvPr>
          <p:cNvSpPr/>
          <p:nvPr/>
        </p:nvSpPr>
        <p:spPr>
          <a:xfrm>
            <a:off x="1059474" y="908050"/>
            <a:ext cx="10076839" cy="5076825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81000" dir="1860000" sx="99794" sy="99794" algn="ctr" rotWithShape="0">
              <a:srgbClr val="000000">
                <a:alpha val="9763"/>
              </a:srgb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lt-LT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5B61E08-E272-666C-692A-953EF6409C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0488" y="1113555"/>
            <a:ext cx="9775825" cy="963384"/>
          </a:xfrm>
        </p:spPr>
        <p:txBody>
          <a:bodyPr/>
          <a:lstStyle/>
          <a:p>
            <a:r>
              <a:rPr lang="en-GB" sz="2800" dirty="0"/>
              <a:t>SUSPEND FUNCTIONS</a:t>
            </a:r>
            <a:endParaRPr lang="lt-LT" sz="2800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B20461B5-9675-37A0-797B-A7D065EF45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505" y="2128455"/>
            <a:ext cx="9001470" cy="3378126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GB" sz="2100" b="1" dirty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rPr>
              <a:t>Suspend functions can suspend its executions at suspension points</a:t>
            </a:r>
          </a:p>
          <a:p>
            <a:pPr lvl="1">
              <a:lnSpc>
                <a:spcPct val="150000"/>
              </a:lnSpc>
            </a:pPr>
            <a:r>
              <a:rPr lang="en-GB" sz="1700" b="1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Suspension points are marked in IntelliJ IDEA </a:t>
            </a:r>
            <a:endParaRPr lang="en-GB" sz="1700" b="1" dirty="0">
              <a:solidFill>
                <a:schemeClr val="bg2">
                  <a:lumMod val="50000"/>
                </a:schemeClr>
              </a:solidFill>
              <a:effectLst/>
              <a:latin typeface="+mn-lt"/>
            </a:endParaRPr>
          </a:p>
          <a:p>
            <a:pPr>
              <a:lnSpc>
                <a:spcPct val="150000"/>
              </a:lnSpc>
            </a:pPr>
            <a:r>
              <a:rPr lang="en-GB" sz="2100" b="1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Suspend functions can only be called from other suspend functions or coroutines</a:t>
            </a:r>
          </a:p>
          <a:p>
            <a:pPr lvl="1">
              <a:lnSpc>
                <a:spcPct val="150000"/>
              </a:lnSpc>
            </a:pPr>
            <a:r>
              <a:rPr lang="en-GB" sz="1700" b="1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Regular functions can be called from suspend functions</a:t>
            </a:r>
          </a:p>
          <a:p>
            <a:pPr>
              <a:lnSpc>
                <a:spcPct val="150000"/>
              </a:lnSpc>
            </a:pPr>
            <a:r>
              <a:rPr lang="en-GB" sz="2100" b="1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Suspend functions can be called on main thread</a:t>
            </a:r>
          </a:p>
          <a:p>
            <a:pPr>
              <a:lnSpc>
                <a:spcPct val="150000"/>
              </a:lnSpc>
            </a:pPr>
            <a:endParaRPr lang="lt-LT" sz="2100" b="1" dirty="0">
              <a:solidFill>
                <a:schemeClr val="bg2">
                  <a:lumMod val="50000"/>
                </a:schemeClr>
              </a:solidFill>
              <a:latin typeface="+mn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9D4CD9-7A05-64DA-04A9-1A7B70B1D3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3614" y="2566158"/>
            <a:ext cx="631342" cy="672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0162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81AC18-E610-C737-9CA4-94137836E6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863F556-E7FC-0C50-5BFF-38D2E1D9BC08}"/>
              </a:ext>
            </a:extLst>
          </p:cNvPr>
          <p:cNvSpPr/>
          <p:nvPr/>
        </p:nvSpPr>
        <p:spPr>
          <a:xfrm>
            <a:off x="1059474" y="908050"/>
            <a:ext cx="10076839" cy="5076825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81000" dir="1860000" sx="99794" sy="99794" algn="ctr" rotWithShape="0">
              <a:srgbClr val="000000">
                <a:alpha val="9763"/>
              </a:srgb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lt-LT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33E5E02-9E2B-C184-AC51-FF35ECC4AE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0488" y="1113555"/>
            <a:ext cx="9775825" cy="963384"/>
          </a:xfrm>
        </p:spPr>
        <p:txBody>
          <a:bodyPr/>
          <a:lstStyle/>
          <a:p>
            <a:r>
              <a:rPr lang="en-GB" sz="2800" dirty="0"/>
              <a:t>CO-ROUTINES</a:t>
            </a:r>
            <a:endParaRPr lang="lt-LT" sz="2800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C08E4732-C675-5485-C255-39B3BC6BF7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505" y="2128455"/>
            <a:ext cx="9001470" cy="3378126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GB" sz="2100" b="1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Co-routine = Cooperative routine</a:t>
            </a:r>
          </a:p>
          <a:p>
            <a:pPr>
              <a:lnSpc>
                <a:spcPct val="150000"/>
              </a:lnSpc>
            </a:pPr>
            <a:r>
              <a:rPr lang="en-GB" sz="2100" b="1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Most important libraries that are using them are Retrofit (HTTP client) and Room (database client) </a:t>
            </a:r>
          </a:p>
        </p:txBody>
      </p:sp>
    </p:spTree>
    <p:extLst>
      <p:ext uri="{BB962C8B-B14F-4D97-AF65-F5344CB8AC3E}">
        <p14:creationId xmlns:p14="http://schemas.microsoft.com/office/powerpoint/2010/main" val="4079519845"/>
      </p:ext>
    </p:extLst>
  </p:cSld>
  <p:clrMapOvr>
    <a:masterClrMapping/>
  </p:clrMapOvr>
</p:sld>
</file>

<file path=ppt/theme/theme1.xml><?xml version="1.0" encoding="utf-8"?>
<a:theme xmlns:a="http://schemas.openxmlformats.org/drawingml/2006/main" name="Theme1">
  <a:themeElements>
    <a:clrScheme name="Vėjas 1">
      <a:dk1>
        <a:srgbClr val="204192"/>
      </a:dk1>
      <a:lt1>
        <a:srgbClr val="FFFFFF"/>
      </a:lt1>
      <a:dk2>
        <a:srgbClr val="3333FF"/>
      </a:dk2>
      <a:lt2>
        <a:srgbClr val="81B6F9"/>
      </a:lt2>
      <a:accent1>
        <a:srgbClr val="66FFCC"/>
      </a:accent1>
      <a:accent2>
        <a:srgbClr val="33CC99"/>
      </a:accent2>
      <a:accent3>
        <a:srgbClr val="3399FF"/>
      </a:accent3>
      <a:accent4>
        <a:srgbClr val="FFFF33"/>
      </a:accent4>
      <a:accent5>
        <a:srgbClr val="FFFFFF"/>
      </a:accent5>
      <a:accent6>
        <a:srgbClr val="3333CC"/>
      </a:accent6>
      <a:hlink>
        <a:srgbClr val="81B6F9"/>
      </a:hlink>
      <a:folHlink>
        <a:srgbClr val="67C99C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1" id="{0B423CF6-0C2A-46E4-9A67-FACB230A8872}" vid="{91204EA9-F149-4CC3-98FA-17FFE93556AC}"/>
    </a:ext>
  </a:extLst>
</a:theme>
</file>

<file path=ppt/theme/theme2.xml><?xml version="1.0" encoding="utf-8"?>
<a:theme xmlns:a="http://schemas.openxmlformats.org/drawingml/2006/main" name="1_Theme1">
  <a:themeElements>
    <a:clrScheme name="Vėjas 1">
      <a:dk1>
        <a:srgbClr val="204192"/>
      </a:dk1>
      <a:lt1>
        <a:srgbClr val="FFFFFF"/>
      </a:lt1>
      <a:dk2>
        <a:srgbClr val="3333FF"/>
      </a:dk2>
      <a:lt2>
        <a:srgbClr val="81B6F9"/>
      </a:lt2>
      <a:accent1>
        <a:srgbClr val="66FFCC"/>
      </a:accent1>
      <a:accent2>
        <a:srgbClr val="33CC99"/>
      </a:accent2>
      <a:accent3>
        <a:srgbClr val="3399FF"/>
      </a:accent3>
      <a:accent4>
        <a:srgbClr val="FFFF33"/>
      </a:accent4>
      <a:accent5>
        <a:srgbClr val="FFFFFF"/>
      </a:accent5>
      <a:accent6>
        <a:srgbClr val="3333CC"/>
      </a:accent6>
      <a:hlink>
        <a:srgbClr val="81B6F9"/>
      </a:hlink>
      <a:folHlink>
        <a:srgbClr val="67C99C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1" id="{0B423CF6-0C2A-46E4-9A67-FACB230A8872}" vid="{91204EA9-F149-4CC3-98FA-17FFE93556AC}"/>
    </a:ext>
  </a:extLst>
</a:theme>
</file>

<file path=ppt/theme/theme3.xml><?xml version="1.0" encoding="utf-8"?>
<a:theme xmlns:a="http://schemas.openxmlformats.org/drawingml/2006/main" name="Office Theme">
  <a:themeElements>
    <a:clrScheme name="Vėjas 1">
      <a:dk1>
        <a:srgbClr val="204192"/>
      </a:dk1>
      <a:lt1>
        <a:srgbClr val="FFFFFF"/>
      </a:lt1>
      <a:dk2>
        <a:srgbClr val="3333FF"/>
      </a:dk2>
      <a:lt2>
        <a:srgbClr val="81B6F9"/>
      </a:lt2>
      <a:accent1>
        <a:srgbClr val="66FFCC"/>
      </a:accent1>
      <a:accent2>
        <a:srgbClr val="33CC99"/>
      </a:accent2>
      <a:accent3>
        <a:srgbClr val="3399FF"/>
      </a:accent3>
      <a:accent4>
        <a:srgbClr val="FFFF33"/>
      </a:accent4>
      <a:accent5>
        <a:srgbClr val="FFFFFF"/>
      </a:accent5>
      <a:accent6>
        <a:srgbClr val="3333CC"/>
      </a:accent6>
      <a:hlink>
        <a:srgbClr val="81B6F9"/>
      </a:hlink>
      <a:folHlink>
        <a:srgbClr val="67C99C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Theme1</Template>
  <TotalTime>9724</TotalTime>
  <Words>2717</Words>
  <Application>Microsoft Macintosh PowerPoint</Application>
  <PresentationFormat>Widescreen</PresentationFormat>
  <Paragraphs>257</Paragraphs>
  <Slides>70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70</vt:i4>
      </vt:variant>
    </vt:vector>
  </HeadingPairs>
  <TitlesOfParts>
    <vt:vector size="81" baseType="lpstr">
      <vt:lpstr>Rubik</vt:lpstr>
      <vt:lpstr>Calibri Light</vt:lpstr>
      <vt:lpstr>Rubik Medium</vt:lpstr>
      <vt:lpstr>Rubik Light</vt:lpstr>
      <vt:lpstr>Consolas</vt:lpstr>
      <vt:lpstr>Arial</vt:lpstr>
      <vt:lpstr>Calibri</vt:lpstr>
      <vt:lpstr>Aptos</vt:lpstr>
      <vt:lpstr>Theme1</vt:lpstr>
      <vt:lpstr>1_Theme1</vt:lpstr>
      <vt:lpstr>Office Theme</vt:lpstr>
      <vt:lpstr>STRUCTURED CONCURRENCY</vt:lpstr>
      <vt:lpstr>KOTLIN COROUTINES</vt:lpstr>
      <vt:lpstr>CONTENT</vt:lpstr>
      <vt:lpstr>ANDROID. UI THREAD</vt:lpstr>
      <vt:lpstr>ANDROID. WHAT PROBLEM WE WANT TO SOLVE</vt:lpstr>
      <vt:lpstr>PowerPoint Presentation</vt:lpstr>
      <vt:lpstr>BLOCKING VS SUSPENDING</vt:lpstr>
      <vt:lpstr>SUSPEND FUNCTIONS</vt:lpstr>
      <vt:lpstr>CO-ROUTINES</vt:lpstr>
      <vt:lpstr>TRAILING LAMBDA</vt:lpstr>
      <vt:lpstr>RUN BLOCKING</vt:lpstr>
      <vt:lpstr>SIMPLE EXAMPLE</vt:lpstr>
      <vt:lpstr>COROUTINE BUILDERS. LAUNCH</vt:lpstr>
      <vt:lpstr>COROUTINE BUILDERS. ASYNC</vt:lpstr>
      <vt:lpstr>LAUNCH VS ASYNC</vt:lpstr>
      <vt:lpstr>COROUTINE BUILDERS. LAZY</vt:lpstr>
      <vt:lpstr>ALL COROUTINES EXECURED ON SAME THREAD</vt:lpstr>
      <vt:lpstr>SUSPEND FUNCTIONS</vt:lpstr>
      <vt:lpstr>DECOMPILED SUSPEND FUNCTION</vt:lpstr>
      <vt:lpstr>DECOMPILED SUSPEND FUNCTION</vt:lpstr>
      <vt:lpstr>COROUTINES VS THREADS</vt:lpstr>
      <vt:lpstr>COROUTINE SCOPE</vt:lpstr>
      <vt:lpstr>COROUTINE SCOPE</vt:lpstr>
      <vt:lpstr>COROUTINE SCOPE</vt:lpstr>
      <vt:lpstr>COROUTINE NAME</vt:lpstr>
      <vt:lpstr>DIPATCHER</vt:lpstr>
      <vt:lpstr>DIPATCHER</vt:lpstr>
      <vt:lpstr>JOB</vt:lpstr>
      <vt:lpstr>ERROR HANDLER</vt:lpstr>
      <vt:lpstr>ERROR HANDLER</vt:lpstr>
      <vt:lpstr>ERROR HANDLER</vt:lpstr>
      <vt:lpstr>CANCELLATION</vt:lpstr>
      <vt:lpstr>CANCELLATION</vt:lpstr>
      <vt:lpstr>STRUCTURED CONCURRENCY</vt:lpstr>
      <vt:lpstr>STRUCTURED CONCURRENCY</vt:lpstr>
      <vt:lpstr>STRUCTURED CONCURRENCY</vt:lpstr>
      <vt:lpstr>STRUCTURED CONCURRENCY</vt:lpstr>
      <vt:lpstr>STRUCTURED CONCURRENCY</vt:lpstr>
      <vt:lpstr>CONVENTIONS. THINKS TO REMEMBER</vt:lpstr>
      <vt:lpstr>JAVA</vt:lpstr>
      <vt:lpstr>VIRTUAL THREADS</vt:lpstr>
      <vt:lpstr>VIRTUAL THREADS</vt:lpstr>
      <vt:lpstr>SUMMARY</vt:lpstr>
      <vt:lpstr>COMPATIBILITY</vt:lpstr>
      <vt:lpstr>BEHIND SCENES</vt:lpstr>
      <vt:lpstr>USAGE</vt:lpstr>
      <vt:lpstr>USAGE</vt:lpstr>
      <vt:lpstr>SCOPED VALUES</vt:lpstr>
      <vt:lpstr>SCOPED VALUES</vt:lpstr>
      <vt:lpstr>SUMMARY</vt:lpstr>
      <vt:lpstr>USAGE</vt:lpstr>
      <vt:lpstr>PROJECT LOOM</vt:lpstr>
      <vt:lpstr>STRUCTURED CONCURRENCY</vt:lpstr>
      <vt:lpstr>SUMMARY</vt:lpstr>
      <vt:lpstr>API</vt:lpstr>
      <vt:lpstr>JOINERS (ex POLICY)</vt:lpstr>
      <vt:lpstr>CONFIG</vt:lpstr>
      <vt:lpstr>CANCELLATION</vt:lpstr>
      <vt:lpstr>OBSERVABILITY</vt:lpstr>
      <vt:lpstr>EXAMPLE</vt:lpstr>
      <vt:lpstr>LITERATURE</vt:lpstr>
      <vt:lpstr>Lukas Lechner</vt:lpstr>
      <vt:lpstr>KotlinConf 2017 - Deep Dive into Coroutines on JVM by Roman Elizarov</vt:lpstr>
      <vt:lpstr>Project Loom: Structured Concurrency</vt:lpstr>
      <vt:lpstr>Structured Concurrency in Action by Nicolai Parlog</vt:lpstr>
      <vt:lpstr>Virtual Threads, Structured Concurrency and Scoped Values: Putting it all together by Balkrishna R</vt:lpstr>
      <vt:lpstr>Will Tollefson</vt:lpstr>
      <vt:lpstr>JEP</vt:lpstr>
      <vt:lpstr>EXAMPLE REPOSITORIES</vt:lpstr>
      <vt:lpstr>THANKS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Pristatymo_sablonas</dc:title>
  <dc:subject/>
  <dc:creator>Vaiva Žukauskaitė</dc:creator>
  <cp:keywords/>
  <dc:description/>
  <cp:lastModifiedBy>Miciulis, Audrius</cp:lastModifiedBy>
  <cp:revision>356</cp:revision>
  <dcterms:created xsi:type="dcterms:W3CDTF">2023-08-04T11:24:39Z</dcterms:created>
  <dcterms:modified xsi:type="dcterms:W3CDTF">2025-12-07T20:41:05Z</dcterms:modified>
  <cp:category/>
</cp:coreProperties>
</file>